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3984,8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- 943,2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7729,2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–167,5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-  21181,6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18,0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343,0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–25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50,0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130,6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6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134,8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-203,7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28,1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40D72E49-A447-4588-9093-32E4DB3B8DD1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-13248,7</a:t>
          </a:r>
        </a:p>
      </dgm:t>
    </dgm:pt>
    <dgm:pt modelId="{1DD1C601-478A-4AFD-A54C-8ED5A1E57AAF}" type="parTrans" cxnId="{77BFB5BB-E3D4-472E-B24E-3C349DD5EEF7}">
      <dgm:prSet/>
      <dgm:spPr/>
      <dgm:t>
        <a:bodyPr/>
        <a:lstStyle/>
        <a:p>
          <a:endParaRPr lang="ru-RU"/>
        </a:p>
      </dgm:t>
    </dgm:pt>
    <dgm:pt modelId="{D72F586C-637B-47DA-8698-CFD2F15FE841}" type="sibTrans" cxnId="{77BFB5BB-E3D4-472E-B24E-3C349DD5EEF7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A2613DB7-4164-4634-8A7D-9BBC01B4D8D5}" type="pres">
      <dgm:prSet presAssocID="{1DD1C601-478A-4AFD-A54C-8ED5A1E57AAF}" presName="Name13" presStyleLbl="parChTrans1D2" presStyleIdx="10" presStyleCnt="11"/>
      <dgm:spPr/>
    </dgm:pt>
    <dgm:pt modelId="{087840C9-D9E9-444C-91F8-7C466AE42D72}" type="pres">
      <dgm:prSet presAssocID="{40D72E49-A447-4588-9093-32E4DB3B8DD1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6B55941A-3F99-4104-8715-7F3B1E8FA0C1}" type="presOf" srcId="{1DD1C601-478A-4AFD-A54C-8ED5A1E57AAF}" destId="{A2613DB7-4164-4634-8A7D-9BBC01B4D8D5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4AD93FA6-8CD5-48E7-9F45-5822DE50414E}" type="presOf" srcId="{40D72E49-A447-4588-9093-32E4DB3B8DD1}" destId="{087840C9-D9E9-444C-91F8-7C466AE42D72}" srcOrd="0" destOrd="0" presId="urn:microsoft.com/office/officeart/2005/8/layout/hierarchy3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77BFB5BB-E3D4-472E-B24E-3C349DD5EEF7}" srcId="{07FC1077-2257-410B-833B-4AF9868B96F8}" destId="{40D72E49-A447-4588-9093-32E4DB3B8DD1}" srcOrd="2" destOrd="0" parTransId="{1DD1C601-478A-4AFD-A54C-8ED5A1E57AAF}" sibTransId="{D72F586C-637B-47DA-8698-CFD2F15FE841}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E717754F-ED9A-465F-8F35-27B53F574088}" type="presParOf" srcId="{2DF7B64B-BEF0-4469-81B7-CAE4DE4C5670}" destId="{A2613DB7-4164-4634-8A7D-9BBC01B4D8D5}" srcOrd="4" destOrd="0" presId="urn:microsoft.com/office/officeart/2005/8/layout/hierarchy3"/>
    <dgm:cxn modelId="{8EDB3BC2-04D2-4D9F-9FC3-1B48D1099B04}" type="presParOf" srcId="{2DF7B64B-BEF0-4469-81B7-CAE4DE4C5670}" destId="{087840C9-D9E9-444C-91F8-7C466AE42D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4566,1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411,6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100,0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696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3984,8</a:t>
          </a:r>
        </a:p>
      </dsp:txBody>
      <dsp:txXfrm>
        <a:off x="22891" y="355678"/>
        <a:ext cx="1754277" cy="713392"/>
      </dsp:txXfrm>
    </dsp:sp>
    <dsp:sp modelId="{A59CC3CC-80D2-4FC9-A922-7EB92D5CC5AA}">
      <dsp:nvSpPr>
        <dsp:cNvPr id="0" name=""/>
        <dsp:cNvSpPr/>
      </dsp:nvSpPr>
      <dsp:spPr>
        <a:xfrm>
          <a:off x="180563" y="1091266"/>
          <a:ext cx="179866" cy="448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31"/>
              </a:lnTo>
              <a:lnTo>
                <a:pt x="179866" y="44843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0429" y="1268791"/>
          <a:ext cx="2115482" cy="541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- 943,2</a:t>
          </a:r>
        </a:p>
      </dsp:txBody>
      <dsp:txXfrm>
        <a:off x="376298" y="1284660"/>
        <a:ext cx="2083744" cy="510075"/>
      </dsp:txXfrm>
    </dsp:sp>
    <dsp:sp modelId="{572E0E37-0893-4C16-8766-28553D9819A7}">
      <dsp:nvSpPr>
        <dsp:cNvPr id="0" name=""/>
        <dsp:cNvSpPr/>
      </dsp:nvSpPr>
      <dsp:spPr>
        <a:xfrm>
          <a:off x="180563" y="1091266"/>
          <a:ext cx="190580" cy="107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411"/>
              </a:lnTo>
              <a:lnTo>
                <a:pt x="190580" y="10734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1143" y="1928061"/>
          <a:ext cx="2094055" cy="47323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130,6</a:t>
          </a:r>
          <a:endParaRPr lang="ru-RU" sz="1400" kern="1200" dirty="0"/>
        </a:p>
      </dsp:txBody>
      <dsp:txXfrm>
        <a:off x="385003" y="1941921"/>
        <a:ext cx="2066335" cy="445511"/>
      </dsp:txXfrm>
    </dsp:sp>
    <dsp:sp modelId="{EBE92774-4337-44EA-85A7-2743DB01EB0C}">
      <dsp:nvSpPr>
        <dsp:cNvPr id="0" name=""/>
        <dsp:cNvSpPr/>
      </dsp:nvSpPr>
      <dsp:spPr>
        <a:xfrm>
          <a:off x="180563" y="1091266"/>
          <a:ext cx="190580" cy="163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070"/>
              </a:lnTo>
              <a:lnTo>
                <a:pt x="190580" y="163407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1143" y="2548163"/>
          <a:ext cx="2115482" cy="3543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343,0</a:t>
          </a:r>
        </a:p>
      </dsp:txBody>
      <dsp:txXfrm>
        <a:off x="381521" y="2558541"/>
        <a:ext cx="2094726" cy="333590"/>
      </dsp:txXfrm>
    </dsp:sp>
    <dsp:sp modelId="{DB5E63CD-64D4-4712-BBD9-2568B0334412}">
      <dsp:nvSpPr>
        <dsp:cNvPr id="0" name=""/>
        <dsp:cNvSpPr/>
      </dsp:nvSpPr>
      <dsp:spPr>
        <a:xfrm>
          <a:off x="180563" y="1091266"/>
          <a:ext cx="190580" cy="211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71"/>
              </a:lnTo>
              <a:lnTo>
                <a:pt x="190580" y="211787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1143" y="3044238"/>
          <a:ext cx="2108586" cy="3297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–25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50,0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802" y="3053897"/>
        <a:ext cx="2089268" cy="310480"/>
      </dsp:txXfrm>
    </dsp:sp>
    <dsp:sp modelId="{091E586F-5892-41F5-B025-06B5F95EB59C}">
      <dsp:nvSpPr>
        <dsp:cNvPr id="0" name=""/>
        <dsp:cNvSpPr/>
      </dsp:nvSpPr>
      <dsp:spPr>
        <a:xfrm>
          <a:off x="180563" y="1091266"/>
          <a:ext cx="190580" cy="26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385"/>
              </a:lnTo>
              <a:lnTo>
                <a:pt x="190580" y="263538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1143" y="3537715"/>
          <a:ext cx="2115482" cy="37787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18,0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210" y="3548782"/>
        <a:ext cx="2093348" cy="355738"/>
      </dsp:txXfrm>
    </dsp:sp>
    <dsp:sp modelId="{D11F9B51-C7A0-4D66-A21F-F0223463ECAC}">
      <dsp:nvSpPr>
        <dsp:cNvPr id="0" name=""/>
        <dsp:cNvSpPr/>
      </dsp:nvSpPr>
      <dsp:spPr>
        <a:xfrm>
          <a:off x="2471229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–167,5</a:t>
          </a:r>
        </a:p>
      </dsp:txBody>
      <dsp:txXfrm>
        <a:off x="2493424" y="355678"/>
        <a:ext cx="1754277" cy="713392"/>
      </dsp:txXfrm>
    </dsp:sp>
    <dsp:sp modelId="{C8D721BB-A72D-4B23-9E06-F5BBA404AC5D}">
      <dsp:nvSpPr>
        <dsp:cNvPr id="0" name=""/>
        <dsp:cNvSpPr/>
      </dsp:nvSpPr>
      <dsp:spPr>
        <a:xfrm>
          <a:off x="2651095" y="1091266"/>
          <a:ext cx="179866" cy="76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88"/>
              </a:lnTo>
              <a:lnTo>
                <a:pt x="179866" y="76398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30962" y="1268791"/>
          <a:ext cx="2013126" cy="1172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134,8</a:t>
          </a:r>
        </a:p>
      </dsp:txBody>
      <dsp:txXfrm>
        <a:off x="2865316" y="1303145"/>
        <a:ext cx="1944418" cy="1104220"/>
      </dsp:txXfrm>
    </dsp:sp>
    <dsp:sp modelId="{92CC52DA-BF69-48CE-A663-8707C90CCB1F}">
      <dsp:nvSpPr>
        <dsp:cNvPr id="0" name=""/>
        <dsp:cNvSpPr/>
      </dsp:nvSpPr>
      <dsp:spPr>
        <a:xfrm>
          <a:off x="2651095" y="1091266"/>
          <a:ext cx="179866" cy="188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027"/>
              </a:lnTo>
              <a:lnTo>
                <a:pt x="179866" y="188302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30962" y="2619244"/>
          <a:ext cx="2944152" cy="7100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28,1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1760" y="2640042"/>
        <a:ext cx="2902556" cy="668503"/>
      </dsp:txXfrm>
    </dsp:sp>
    <dsp:sp modelId="{51C1D874-50AC-4DDD-BD84-2789B6D5147B}">
      <dsp:nvSpPr>
        <dsp:cNvPr id="0" name=""/>
        <dsp:cNvSpPr/>
      </dsp:nvSpPr>
      <dsp:spPr>
        <a:xfrm>
          <a:off x="2651095" y="1091266"/>
          <a:ext cx="200442" cy="267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178"/>
              </a:lnTo>
              <a:lnTo>
                <a:pt x="200442" y="267717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51538" y="3551306"/>
          <a:ext cx="1957238" cy="43427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6</a:t>
          </a:r>
        </a:p>
      </dsp:txBody>
      <dsp:txXfrm>
        <a:off x="2864257" y="3564025"/>
        <a:ext cx="1931800" cy="408837"/>
      </dsp:txXfrm>
    </dsp:sp>
    <dsp:sp modelId="{7A3270BF-9A68-48AB-ABC6-EFF0CDED3C66}">
      <dsp:nvSpPr>
        <dsp:cNvPr id="0" name=""/>
        <dsp:cNvSpPr/>
      </dsp:nvSpPr>
      <dsp:spPr>
        <a:xfrm>
          <a:off x="5770430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-  21181,6</a:t>
          </a:r>
        </a:p>
      </dsp:txBody>
      <dsp:txXfrm>
        <a:off x="5792625" y="355678"/>
        <a:ext cx="1754277" cy="713392"/>
      </dsp:txXfrm>
    </dsp:sp>
    <dsp:sp modelId="{29EDFEA0-F7AB-4AA9-84BC-8C976EEEC721}">
      <dsp:nvSpPr>
        <dsp:cNvPr id="0" name=""/>
        <dsp:cNvSpPr/>
      </dsp:nvSpPr>
      <dsp:spPr>
        <a:xfrm>
          <a:off x="5950297" y="1091266"/>
          <a:ext cx="169016" cy="383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34"/>
              </a:lnTo>
              <a:lnTo>
                <a:pt x="169016" y="38363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19314" y="1270268"/>
          <a:ext cx="2016387" cy="4092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7729,2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1301" y="1282255"/>
        <a:ext cx="1992413" cy="385291"/>
      </dsp:txXfrm>
    </dsp:sp>
    <dsp:sp modelId="{A93693CE-3321-48C6-A7D0-93F7DC2A5C5E}">
      <dsp:nvSpPr>
        <dsp:cNvPr id="0" name=""/>
        <dsp:cNvSpPr/>
      </dsp:nvSpPr>
      <dsp:spPr>
        <a:xfrm>
          <a:off x="5950297" y="1091266"/>
          <a:ext cx="179866" cy="96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067"/>
              </a:lnTo>
              <a:lnTo>
                <a:pt x="179866" y="96206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30164" y="1855582"/>
          <a:ext cx="2004298" cy="39550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-203,7</a:t>
          </a:r>
        </a:p>
      </dsp:txBody>
      <dsp:txXfrm>
        <a:off x="6141748" y="1867166"/>
        <a:ext cx="1981130" cy="372336"/>
      </dsp:txXfrm>
    </dsp:sp>
    <dsp:sp modelId="{A2613DB7-4164-4634-8A7D-9BBC01B4D8D5}">
      <dsp:nvSpPr>
        <dsp:cNvPr id="0" name=""/>
        <dsp:cNvSpPr/>
      </dsp:nvSpPr>
      <dsp:spPr>
        <a:xfrm>
          <a:off x="5950297" y="1091266"/>
          <a:ext cx="179866" cy="169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394"/>
              </a:lnTo>
              <a:lnTo>
                <a:pt x="179866" y="16923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40C9-D9E9-444C-91F8-7C466AE42D72}">
      <dsp:nvSpPr>
        <dsp:cNvPr id="0" name=""/>
        <dsp:cNvSpPr/>
      </dsp:nvSpPr>
      <dsp:spPr>
        <a:xfrm>
          <a:off x="6130164" y="2428611"/>
          <a:ext cx="1136159" cy="7100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-13248,7</a:t>
          </a:r>
        </a:p>
      </dsp:txBody>
      <dsp:txXfrm>
        <a:off x="6150962" y="2449409"/>
        <a:ext cx="1094563" cy="668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4566,1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411,6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100,0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20</a:t>
            </a:r>
            <a:r>
              <a:rPr lang="ru-RU" dirty="0"/>
              <a:t> год и на плановый период 2021 и 202</a:t>
            </a:r>
            <a:r>
              <a:rPr lang="en-US" dirty="0"/>
              <a:t>2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1402,1 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2020 составило 2244,9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3127,6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166,0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20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1</a:t>
            </a:r>
            <a:r>
              <a:rPr lang="ru-RU" sz="2800" b="1" dirty="0"/>
              <a:t> и 202</a:t>
            </a:r>
            <a:r>
              <a:rPr lang="en-US" sz="2800" b="1" dirty="0"/>
              <a:t>2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17872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25 333,9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10746,7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10874,1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4 152,3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4 252,1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4 300,7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21 181,6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24 634,6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8 368,8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25 333,9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10746,7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10874,1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30299"/>
              </p:ext>
            </p:extLst>
          </p:nvPr>
        </p:nvGraphicFramePr>
        <p:xfrm>
          <a:off x="827584" y="2132856"/>
          <a:ext cx="7632848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Первоначальный бюджет на 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Бюджет 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9267,9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13786,3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15148,6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15299,3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3694,5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3658,1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3794,3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3794,3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2158,1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5434,8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7970,1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11244,4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11343,3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21181,6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10033,3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14491,4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15148,6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16257,5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8978,2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12621,6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14617,9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15707,3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24509,3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дефицит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20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16793"/>
              </p:ext>
            </p:extLst>
          </p:nvPr>
        </p:nvGraphicFramePr>
        <p:xfrm>
          <a:off x="457200" y="1935163"/>
          <a:ext cx="814724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162360"/>
              </p:ext>
            </p:extLst>
          </p:nvPr>
        </p:nvGraphicFramePr>
        <p:xfrm>
          <a:off x="1475656" y="2132853"/>
          <a:ext cx="6768752" cy="3427230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940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25333,9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28886,7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12669,5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5374,4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6067,9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6581,1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14133,5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7378,4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2244,9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11909,5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2544,8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3127,6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5374,7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2816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203,5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998</TotalTime>
  <Words>528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 БЮДЖЕТ</vt:lpstr>
      <vt:lpstr>Проект бюджета Троицкого сельского поселения на 2020 года и на плановый период 2021 и 2022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2020год</vt:lpstr>
      <vt:lpstr>Бюджетные ассигнования по разделам бюджетной классификации расходов </vt:lpstr>
      <vt:lpstr>Расходы на общегосударственные вопросы 5374,7 тыс. рублей, в том числе:</vt:lpstr>
      <vt:lpstr>Расходы в сфере национальной обороны 203,5 тыс. рублей</vt:lpstr>
      <vt:lpstr>Расходы на дорожное хозяйство  1402,1 тыс. рублей </vt:lpstr>
      <vt:lpstr>Расходы в сфере жилищно-коммунального хозяйства  в 2020 составило 2244,9 тыс. рублей </vt:lpstr>
      <vt:lpstr>Расходы в сфере охраны окружающей среды -  30,0 тыс. рублей</vt:lpstr>
      <vt:lpstr>Расходы в сфере культуры, кинематография -  3127,6 тыс. рублей</vt:lpstr>
      <vt:lpstr>Расходы в сфере социальной политики  166,0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Админ</cp:lastModifiedBy>
  <cp:revision>121</cp:revision>
  <dcterms:created xsi:type="dcterms:W3CDTF">2016-11-27T14:37:21Z</dcterms:created>
  <dcterms:modified xsi:type="dcterms:W3CDTF">2019-12-25T12:31:38Z</dcterms:modified>
</cp:coreProperties>
</file>