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9848,6 </a:t>
                    </a:r>
                    <a:r>
                      <a:rPr lang="ru-RU" sz="1600" dirty="0"/>
                      <a:t>руб.
87,5%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2906,5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aseline="0" dirty="0" err="1">
                        <a:latin typeface="Times New Roman" pitchFamily="18" charset="0"/>
                        <a:cs typeface="Times New Roman" pitchFamily="18" charset="0"/>
                      </a:rPr>
                      <a:t>тыс</a:t>
                    </a:r>
                    <a:r>
                      <a:rPr lang="ru-RU" sz="1600" dirty="0" err="1">
                        <a:latin typeface="Times New Roman" pitchFamily="18" charset="0"/>
                        <a:cs typeface="Times New Roman" pitchFamily="18" charset="0"/>
                      </a:rPr>
                      <a:t>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50,6%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- 7520,6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01.10.2022г – 4825,6 </a:t>
          </a:r>
          <a:r>
            <a:rPr lang="ru-RU" dirty="0" err="1"/>
            <a:t>тыс.руб</a:t>
          </a:r>
          <a:r>
            <a:rPr lang="ru-RU" dirty="0"/>
            <a:t> или 64,2%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- 243,9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01.10.2022г – 145,1тыс.руб или 59,5%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- 4814,1тыс.руб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01.10.2022г – 3038,0 </a:t>
          </a:r>
          <a:r>
            <a:rPr lang="ru-RU" dirty="0" err="1"/>
            <a:t>тыс.руб</a:t>
          </a:r>
          <a:r>
            <a:rPr lang="ru-RU" dirty="0"/>
            <a:t> или 63,1 %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- 3179,8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01.07.2022г – 1589,8 </a:t>
          </a:r>
          <a:r>
            <a:rPr lang="ru-RU" dirty="0" err="1"/>
            <a:t>тыс.руб</a:t>
          </a:r>
          <a:r>
            <a:rPr lang="ru-RU" dirty="0"/>
            <a:t> или 50,0 %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01.07.2022г – 26,2 </a:t>
          </a:r>
          <a:r>
            <a:rPr lang="ru-RU" dirty="0" err="1"/>
            <a:t>тыс.руб</a:t>
          </a:r>
          <a:r>
            <a:rPr lang="ru-RU" dirty="0"/>
            <a:t> или 87,3 %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- 60,6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01.07.2022г – 31,5 </a:t>
          </a:r>
          <a:r>
            <a:rPr lang="ru-RU" dirty="0" err="1"/>
            <a:t>тыс.руб</a:t>
          </a:r>
          <a:r>
            <a:rPr lang="ru-RU" dirty="0"/>
            <a:t> или 52,0%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-261,3тыс.руб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01.10.2022г – 194,4 </a:t>
          </a:r>
          <a:r>
            <a:rPr lang="ru-RU" dirty="0" err="1"/>
            <a:t>тыс.руб</a:t>
          </a:r>
          <a:r>
            <a:rPr lang="ru-RU" dirty="0"/>
            <a:t> или 74,4%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- 49,3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01.10.2022г – 14,1 </a:t>
          </a:r>
          <a:r>
            <a:rPr lang="ru-RU" dirty="0" err="1"/>
            <a:t>тыс.руб</a:t>
          </a:r>
          <a:r>
            <a:rPr lang="ru-RU" dirty="0"/>
            <a:t> или 28,6 %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- 1454,4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01.10.2022г – 1314,0 </a:t>
          </a:r>
          <a:r>
            <a:rPr lang="ru-RU" dirty="0" err="1"/>
            <a:t>тыс.руб</a:t>
          </a:r>
          <a:r>
            <a:rPr lang="ru-RU" dirty="0"/>
            <a:t>  или 90,3%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- 220,0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01.10.2022г – 137,0 </a:t>
          </a:r>
          <a:r>
            <a:rPr lang="ru-RU" dirty="0" err="1"/>
            <a:t>тыс.руб</a:t>
          </a:r>
          <a:r>
            <a:rPr lang="ru-RU" dirty="0"/>
            <a:t> или 62,3%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 custT="1"/>
      <dgm:spPr/>
      <dgm:t>
        <a:bodyPr/>
        <a:lstStyle/>
        <a:p>
          <a:r>
            <a:rPr lang="ru-RU" sz="1700" dirty="0"/>
            <a:t>МП «</a:t>
          </a:r>
          <a:r>
            <a:rPr lang="ru-RU" sz="1400" b="1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dirty="0"/>
            <a:t>» </a:t>
          </a:r>
        </a:p>
        <a:p>
          <a:r>
            <a:rPr lang="ru-RU" sz="1700" dirty="0"/>
            <a:t> </a:t>
          </a:r>
          <a:r>
            <a:rPr lang="ru-RU" sz="1400" dirty="0"/>
            <a:t>Уточненный план  на год -13,4 </a:t>
          </a:r>
          <a:r>
            <a:rPr lang="ru-RU" sz="1400" dirty="0" err="1"/>
            <a:t>тыс.рублей</a:t>
          </a:r>
          <a:r>
            <a:rPr lang="ru-RU" sz="1400" dirty="0"/>
            <a:t>. </a:t>
          </a:r>
        </a:p>
        <a:p>
          <a:r>
            <a:rPr lang="ru-RU" sz="1400" dirty="0"/>
            <a:t>Исполнение на 01.10.2022г – 13,4 </a:t>
          </a:r>
          <a:r>
            <a:rPr lang="ru-RU" sz="1400" dirty="0" err="1"/>
            <a:t>тыс.рублей</a:t>
          </a:r>
          <a:r>
            <a:rPr lang="ru-RU" sz="1400" dirty="0"/>
            <a:t> или 100 %</a:t>
          </a:r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- 7520,6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01.10.2022г – 4825,6 </a:t>
          </a:r>
          <a:r>
            <a:rPr lang="ru-RU" sz="1200" kern="1200" dirty="0" err="1"/>
            <a:t>тыс.руб</a:t>
          </a:r>
          <a:r>
            <a:rPr lang="ru-RU" sz="1200" kern="1200" dirty="0"/>
            <a:t> или 64,2%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- 243,9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01.10.2022г – 145,1тыс.руб или 59,5%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- 4814,1тыс.руб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01.10.2022г – 3038,0 </a:t>
          </a:r>
          <a:r>
            <a:rPr lang="ru-RU" sz="1200" kern="1200" dirty="0" err="1"/>
            <a:t>тыс.руб</a:t>
          </a:r>
          <a:r>
            <a:rPr lang="ru-RU" sz="1200" kern="1200" dirty="0"/>
            <a:t> или 63,1 %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- 3179,8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01.07.2022г – 1589,8 </a:t>
          </a:r>
          <a:r>
            <a:rPr lang="ru-RU" sz="1100" kern="1200" dirty="0" err="1"/>
            <a:t>тыс.руб</a:t>
          </a:r>
          <a:r>
            <a:rPr lang="ru-RU" sz="1100" kern="1200" dirty="0"/>
            <a:t> или 50,0 %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01.07.2022г – 26,2 </a:t>
          </a:r>
          <a:r>
            <a:rPr lang="ru-RU" sz="1100" kern="1200" dirty="0" err="1"/>
            <a:t>тыс.руб</a:t>
          </a:r>
          <a:r>
            <a:rPr lang="ru-RU" sz="1100" kern="1200" dirty="0"/>
            <a:t> или 87,3 %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- 60,6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01.07.2022г – 31,5 </a:t>
          </a:r>
          <a:r>
            <a:rPr lang="ru-RU" sz="1100" kern="1200" dirty="0" err="1"/>
            <a:t>тыс.руб</a:t>
          </a:r>
          <a:r>
            <a:rPr lang="ru-RU" sz="1100" kern="1200" dirty="0"/>
            <a:t> или 52,0%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-261,3тыс.руб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01.10.2022г – 194,4 </a:t>
          </a:r>
          <a:r>
            <a:rPr lang="ru-RU" sz="1200" kern="1200" dirty="0" err="1"/>
            <a:t>тыс.руб</a:t>
          </a:r>
          <a:r>
            <a:rPr lang="ru-RU" sz="1200" kern="1200" dirty="0"/>
            <a:t> или 74,4%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- 49,3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01.10.2022г – 14,1 </a:t>
          </a:r>
          <a:r>
            <a:rPr lang="ru-RU" sz="1200" kern="1200" dirty="0" err="1"/>
            <a:t>тыс.руб</a:t>
          </a:r>
          <a:r>
            <a:rPr lang="ru-RU" sz="1200" kern="1200" dirty="0"/>
            <a:t> или 28,6 %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- 1454,4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01.10.2022г – 1314,0 </a:t>
          </a:r>
          <a:r>
            <a:rPr lang="ru-RU" sz="1200" kern="1200" dirty="0" err="1"/>
            <a:t>тыс.руб</a:t>
          </a:r>
          <a:r>
            <a:rPr lang="ru-RU" sz="1200" kern="1200" dirty="0"/>
            <a:t>  или 90,3%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Уточненный план на год  - 220,0 </a:t>
          </a:r>
          <a:r>
            <a:rPr lang="ru-RU" sz="1500" kern="1200" dirty="0" err="1"/>
            <a:t>тыс.руб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Исполнено на 01.10.2022г – 137,0 </a:t>
          </a:r>
          <a:r>
            <a:rPr lang="ru-RU" sz="1500" kern="1200" dirty="0" err="1"/>
            <a:t>тыс.руб</a:t>
          </a:r>
          <a:r>
            <a:rPr lang="ru-RU" sz="1500" kern="1200" dirty="0"/>
            <a:t> или 62,3%</a:t>
          </a:r>
        </a:p>
      </dsp:txBody>
      <dsp:txXfrm>
        <a:off x="1746202" y="0"/>
        <a:ext cx="6381797" cy="1206028"/>
      </dsp:txXfrm>
    </dsp:sp>
    <dsp:sp modelId="{A17211D4-6CA8-490E-9D7A-DDF979C6CF09}">
      <dsp:nvSpPr>
        <dsp:cNvPr id="0" name=""/>
        <dsp:cNvSpPr/>
      </dsp:nvSpPr>
      <dsp:spPr>
        <a:xfrm>
          <a:off x="120602" y="120602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326631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</a:t>
          </a:r>
          <a:r>
            <a:rPr lang="ru-RU" sz="1400" b="1" kern="1200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kern="1200" dirty="0"/>
            <a:t>»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400" kern="1200" dirty="0"/>
            <a:t>Уточненный план  на год -13,4 </a:t>
          </a:r>
          <a:r>
            <a:rPr lang="ru-RU" sz="1400" kern="1200" dirty="0" err="1"/>
            <a:t>тыс.рублей</a:t>
          </a:r>
          <a:r>
            <a:rPr lang="ru-RU" sz="14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на 01.10.2022г – 13,4 </a:t>
          </a:r>
          <a:r>
            <a:rPr lang="ru-RU" sz="1400" kern="1200" dirty="0" err="1"/>
            <a:t>тыс.рублей</a:t>
          </a:r>
          <a:r>
            <a:rPr lang="ru-RU" sz="1400" kern="1200" dirty="0"/>
            <a:t> или 100 %</a:t>
          </a:r>
        </a:p>
      </dsp:txBody>
      <dsp:txXfrm>
        <a:off x="1746202" y="1326631"/>
        <a:ext cx="6381797" cy="1206028"/>
      </dsp:txXfrm>
    </dsp:sp>
    <dsp:sp modelId="{077694FB-101F-4EA9-9835-A226A056387A}">
      <dsp:nvSpPr>
        <dsp:cNvPr id="0" name=""/>
        <dsp:cNvSpPr/>
      </dsp:nvSpPr>
      <dsp:spPr>
        <a:xfrm>
          <a:off x="120602" y="1447234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 месяцев 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2022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56207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572808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673700"/>
              </p:ext>
            </p:extLst>
          </p:nvPr>
        </p:nvGraphicFramePr>
        <p:xfrm>
          <a:off x="2032000" y="3118585"/>
          <a:ext cx="8128000" cy="253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9 месяцев 2022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37212"/>
              </p:ext>
            </p:extLst>
          </p:nvPr>
        </p:nvGraphicFramePr>
        <p:xfrm>
          <a:off x="1464816" y="2263806"/>
          <a:ext cx="9010836" cy="3857221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737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16991,2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5740,3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11250,9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9848,6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18858,6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12522,5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9 месяцев 2022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69140"/>
              </p:ext>
            </p:extLst>
          </p:nvPr>
        </p:nvGraphicFramePr>
        <p:xfrm>
          <a:off x="2567528" y="2209255"/>
          <a:ext cx="5839446" cy="420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71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5740,3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2906,5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194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ПРИБЫЛЬ, ДОХОДЫ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921,6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3854,2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1410,8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3269,8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9 месяцев 2022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0751"/>
              </p:ext>
            </p:extLst>
          </p:nvPr>
        </p:nvGraphicFramePr>
        <p:xfrm>
          <a:off x="2563698" y="2698591"/>
          <a:ext cx="6470015" cy="299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64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11250,9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9848,6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9372,9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8437,0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1622,4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9 месяцев 2022 года составили 12755,1 </a:t>
            </a:r>
            <a:r>
              <a:rPr lang="ru-RU" dirty="0" err="1"/>
              <a:t>тыс.руб</a:t>
            </a:r>
            <a:r>
              <a:rPr lang="ru-RU" dirty="0"/>
              <a:t> или 75,1%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95042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2022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5137,9 </a:t>
            </a:r>
            <a:r>
              <a:rPr lang="ru-RU" dirty="0" err="1"/>
              <a:t>тыс.руб</a:t>
            </a:r>
            <a:r>
              <a:rPr lang="ru-RU" dirty="0"/>
              <a:t> или 61,6 %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88,4 </a:t>
            </a:r>
            <a:r>
              <a:rPr lang="ru-RU" dirty="0" err="1"/>
              <a:t>тыс.руб</a:t>
            </a:r>
            <a:r>
              <a:rPr lang="ru-RU" dirty="0"/>
              <a:t> или 34,6 %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8711" y="4873762"/>
            <a:ext cx="3289406" cy="1062422"/>
          </a:xfrm>
        </p:spPr>
        <p:txBody>
          <a:bodyPr/>
          <a:lstStyle/>
          <a:p>
            <a:r>
              <a:rPr lang="ru-RU" dirty="0"/>
              <a:t>Фактическое исполнение составило 1451,0 </a:t>
            </a:r>
            <a:r>
              <a:rPr lang="ru-RU" dirty="0" err="1"/>
              <a:t>тыс.руб</a:t>
            </a:r>
            <a:r>
              <a:rPr lang="ru-RU" dirty="0"/>
              <a:t> или 89,1 %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1156,7 </a:t>
            </a:r>
            <a:r>
              <a:rPr lang="ru-RU" dirty="0" err="1"/>
              <a:t>тыс.руб</a:t>
            </a:r>
            <a:r>
              <a:rPr lang="ru-RU" dirty="0"/>
              <a:t> или 53,2 %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1251,4 </a:t>
            </a:r>
            <a:r>
              <a:rPr lang="ru-RU" dirty="0" err="1"/>
              <a:t>тыс.руб</a:t>
            </a:r>
            <a:r>
              <a:rPr lang="ru-RU" dirty="0"/>
              <a:t> или 85,8 %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578,4 </a:t>
            </a:r>
            <a:r>
              <a:rPr lang="ru-RU" dirty="0" err="1"/>
              <a:t>тыс.руб</a:t>
            </a:r>
            <a:r>
              <a:rPr lang="ru-RU" dirty="0"/>
              <a:t> или 58,7 %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2022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194,4 </a:t>
            </a:r>
            <a:r>
              <a:rPr lang="ru-RU" dirty="0" err="1"/>
              <a:t>тыс.руб</a:t>
            </a:r>
            <a:r>
              <a:rPr lang="ru-RU" dirty="0"/>
              <a:t> или 74,4 %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29,9тыс.руб или 99,7 %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2441,5 </a:t>
            </a:r>
            <a:r>
              <a:rPr lang="ru-RU" dirty="0" err="1"/>
              <a:t>тыс.руб</a:t>
            </a:r>
            <a:r>
              <a:rPr lang="ru-RU" dirty="0"/>
              <a:t> или 71,9 %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300112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887</TotalTime>
  <Words>819</Words>
  <Application>Microsoft Office PowerPoint</Application>
  <PresentationFormat>Широкоэкранный</PresentationFormat>
  <Paragraphs>174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9 месяцев 2022 года</vt:lpstr>
      <vt:lpstr>Налоговые и неналоговые доходы бюджета Троицкого сельского поселения  за 9 месяцев 2022 года</vt:lpstr>
      <vt:lpstr>Безвозмездные поступления в бюджет Троицкого сельского поселения за 9 месяцев 2022 года</vt:lpstr>
      <vt:lpstr>Доходы бюджета поселения за 9 месяцев 2022 года составили 12755,1 тыс.руб или 75,1%  к годовому плану</vt:lpstr>
      <vt:lpstr>Исполнение расходов по отраслям  за 9 месяцев 2022 года</vt:lpstr>
      <vt:lpstr>ЖИЛИЩНО-КОММУНАЛЬНОЕ ХОЗЯЙСТВО</vt:lpstr>
      <vt:lpstr>Исполнение расходов по отраслям  за 9 месяцев 2022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187</cp:revision>
  <dcterms:created xsi:type="dcterms:W3CDTF">2019-09-24T05:45:18Z</dcterms:created>
  <dcterms:modified xsi:type="dcterms:W3CDTF">2022-10-04T11:14:23Z</dcterms:modified>
</cp:coreProperties>
</file>