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</a:t>
                    </a:r>
                    <a:r>
                      <a:rPr lang="ru-RU" sz="1600" baseline="0" dirty="0" err="1">
                        <a:latin typeface="Times New Roman" pitchFamily="18" charset="0"/>
                      </a:rPr>
                      <a:t>постцпления</a:t>
                    </a:r>
                    <a:r>
                      <a:rPr lang="ru-RU" sz="1600" baseline="0" dirty="0">
                        <a:latin typeface="Times New Roman" pitchFamily="18" charset="0"/>
                      </a:rPr>
                      <a:t> 18910,0</a:t>
                    </a:r>
                    <a:r>
                      <a:rPr lang="ru-RU" sz="1600" dirty="0"/>
                      <a:t>тыс.руб.
86,2%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и неналоговые доходы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2594,2тыс.руб.
62,5%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06276390975974"/>
                      <c:h val="0.317592937722828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4608.5</c:v>
                </c:pt>
                <c:pt idx="1">
                  <c:v>1010.4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- 4839,4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01.10.2020г – 2979,3тыс.руб или 61,5%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- 272,2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01.10.2020г – 82,5 </a:t>
          </a:r>
          <a:r>
            <a:rPr lang="ru-RU" dirty="0" err="1"/>
            <a:t>тыс.руб</a:t>
          </a:r>
          <a:r>
            <a:rPr lang="ru-RU" dirty="0"/>
            <a:t> или 30,3%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</a:t>
          </a:r>
          <a:r>
            <a:rPr lang="ru-RU" dirty="0" err="1"/>
            <a:t>бллагоустройства</a:t>
          </a:r>
          <a:r>
            <a:rPr lang="ru-RU" dirty="0"/>
            <a:t>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- 15051,60тыс.руб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01.10.2020г – 12130,0тыс.руб или 87,3%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- 3270,3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2484,8 </a:t>
          </a:r>
          <a:r>
            <a:rPr lang="ru-RU" dirty="0" err="1"/>
            <a:t>тыс.руб</a:t>
          </a:r>
          <a:r>
            <a:rPr lang="ru-RU" dirty="0"/>
            <a:t> или 75,9 %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- 83,5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01.07.2020г – 20,0 </a:t>
          </a:r>
          <a:r>
            <a:rPr lang="ru-RU" dirty="0" err="1"/>
            <a:t>тыс.руб</a:t>
          </a:r>
          <a:r>
            <a:rPr lang="ru-RU" dirty="0"/>
            <a:t> или 23,9%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- 44,9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01.07.2020г – 27,9 </a:t>
          </a:r>
          <a:r>
            <a:rPr lang="ru-RU" dirty="0" err="1"/>
            <a:t>тыс.руб</a:t>
          </a:r>
          <a:r>
            <a:rPr lang="ru-RU" dirty="0"/>
            <a:t> или 62,1%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-182,5тыс.руб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136,9 </a:t>
          </a:r>
          <a:r>
            <a:rPr lang="ru-RU" dirty="0" err="1"/>
            <a:t>тыс.руб</a:t>
          </a:r>
          <a:r>
            <a:rPr lang="ru-RU" dirty="0"/>
            <a:t> или 75,0%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- 67,0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01.07.2020г – 27,4 </a:t>
          </a:r>
          <a:r>
            <a:rPr lang="ru-RU" dirty="0" err="1"/>
            <a:t>тыс.руб</a:t>
          </a:r>
          <a:r>
            <a:rPr lang="ru-RU" dirty="0"/>
            <a:t> или 40,9%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- 2002,1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01.07.2020г – 1177,5 </a:t>
          </a:r>
          <a:r>
            <a:rPr lang="ru-RU" dirty="0" err="1"/>
            <a:t>тыс.руб</a:t>
          </a:r>
          <a:r>
            <a:rPr lang="ru-RU" dirty="0"/>
            <a:t>  или 58,8 %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-23,4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3,0 </a:t>
          </a:r>
          <a:r>
            <a:rPr lang="ru-RU" dirty="0" err="1"/>
            <a:t>тыс.руб</a:t>
          </a:r>
          <a:r>
            <a:rPr lang="ru-RU" dirty="0"/>
            <a:t> или 12,8%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1"/>
      <dgm:spPr/>
    </dgm:pt>
    <dgm:pt modelId="{A17211D4-6CA8-490E-9D7A-DDF979C6CF09}" type="pres">
      <dgm:prSet presAssocID="{43D3CB18-5803-4E66-B8EB-84719AC1076D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1">
        <dgm:presLayoutVars>
          <dgm:bulletEnabled val="1"/>
        </dgm:presLayoutVars>
      </dgm:prSet>
      <dgm:spPr/>
    </dgm:pt>
  </dgm:ptLst>
  <dgm:cxnLst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- 4839,4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01.10.2020г – 2979,3тыс.руб или 61,5%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- 272,2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01.10.2020г – 82,5 </a:t>
          </a:r>
          <a:r>
            <a:rPr lang="ru-RU" sz="1200" kern="1200" dirty="0" err="1"/>
            <a:t>тыс.руб</a:t>
          </a:r>
          <a:r>
            <a:rPr lang="ru-RU" sz="1200" kern="1200" dirty="0"/>
            <a:t> или 30,3%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</a:t>
          </a:r>
          <a:r>
            <a:rPr lang="ru-RU" sz="1600" kern="1200" dirty="0" err="1"/>
            <a:t>бллагоустройства</a:t>
          </a:r>
          <a:r>
            <a:rPr lang="ru-RU" sz="1600" kern="1200" dirty="0"/>
            <a:t>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- 15051,60тыс.руб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01.10.2020г – 12130,0тыс.руб или 87,3%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- 3270,3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01.07.2020г – 2484,8 </a:t>
          </a:r>
          <a:r>
            <a:rPr lang="ru-RU" sz="1100" kern="1200" dirty="0" err="1"/>
            <a:t>тыс.руб</a:t>
          </a:r>
          <a:r>
            <a:rPr lang="ru-RU" sz="1100" kern="1200" dirty="0"/>
            <a:t> или 75,9 %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- 83,5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01.07.2020г – 20,0 </a:t>
          </a:r>
          <a:r>
            <a:rPr lang="ru-RU" sz="1100" kern="1200" dirty="0" err="1"/>
            <a:t>тыс.руб</a:t>
          </a:r>
          <a:r>
            <a:rPr lang="ru-RU" sz="1100" kern="1200" dirty="0"/>
            <a:t> или 23,9%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- 44,9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01.07.2020г – 27,9 </a:t>
          </a:r>
          <a:r>
            <a:rPr lang="ru-RU" sz="1100" kern="1200" dirty="0" err="1"/>
            <a:t>тыс.руб</a:t>
          </a:r>
          <a:r>
            <a:rPr lang="ru-RU" sz="1100" kern="1200" dirty="0"/>
            <a:t> или 62,1%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-182,5тыс.руб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136,9 </a:t>
          </a:r>
          <a:r>
            <a:rPr lang="ru-RU" sz="1200" kern="1200" dirty="0" err="1"/>
            <a:t>тыс.руб</a:t>
          </a:r>
          <a:r>
            <a:rPr lang="ru-RU" sz="1200" kern="1200" dirty="0"/>
            <a:t> или 75,0%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- 67,0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27,4 </a:t>
          </a:r>
          <a:r>
            <a:rPr lang="ru-RU" sz="1200" kern="1200" dirty="0" err="1"/>
            <a:t>тыс.руб</a:t>
          </a:r>
          <a:r>
            <a:rPr lang="ru-RU" sz="1200" kern="1200" dirty="0"/>
            <a:t> или 40,9%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- 2002,1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1177,5 </a:t>
          </a:r>
          <a:r>
            <a:rPr lang="ru-RU" sz="1200" kern="1200" dirty="0" err="1"/>
            <a:t>тыс.руб</a:t>
          </a:r>
          <a:r>
            <a:rPr lang="ru-RU" sz="1200" kern="1200" dirty="0"/>
            <a:t>  или 58,8 %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226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Уточненный план на год  -23,4 </a:t>
          </a:r>
          <a:r>
            <a:rPr lang="ru-RU" sz="2000" kern="1200" dirty="0" err="1"/>
            <a:t>тыс.руб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Исполнено на 01.07.2020г – 3,0 </a:t>
          </a:r>
          <a:r>
            <a:rPr lang="ru-RU" sz="2000" kern="1200" dirty="0" err="1"/>
            <a:t>тыс.руб</a:t>
          </a:r>
          <a:r>
            <a:rPr lang="ru-RU" sz="2000" kern="1200" dirty="0"/>
            <a:t> или 12,8%</a:t>
          </a:r>
        </a:p>
      </dsp:txBody>
      <dsp:txXfrm>
        <a:off x="1851793" y="0"/>
        <a:ext cx="6276206" cy="2261937"/>
      </dsp:txXfrm>
    </dsp:sp>
    <dsp:sp modelId="{A17211D4-6CA8-490E-9D7A-DDF979C6CF09}">
      <dsp:nvSpPr>
        <dsp:cNvPr id="0" name=""/>
        <dsp:cNvSpPr/>
      </dsp:nvSpPr>
      <dsp:spPr>
        <a:xfrm>
          <a:off x="226193" y="226193"/>
          <a:ext cx="1625600" cy="1809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9 </a:t>
            </a:r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месяцец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2020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104279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165850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484970"/>
              </p:ext>
            </p:extLst>
          </p:nvPr>
        </p:nvGraphicFramePr>
        <p:xfrm>
          <a:off x="2032000" y="3118585"/>
          <a:ext cx="8128000" cy="226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9 месяцев 2020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05524"/>
              </p:ext>
            </p:extLst>
          </p:nvPr>
        </p:nvGraphicFramePr>
        <p:xfrm>
          <a:off x="1464816" y="2263806"/>
          <a:ext cx="9010836" cy="3744644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26078,5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21504,2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2594,2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21926,2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18910,0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26689,2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19376,7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- 610,7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9 месяцев 2020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276240"/>
              </p:ext>
            </p:extLst>
          </p:nvPr>
        </p:nvGraphicFramePr>
        <p:xfrm>
          <a:off x="2567528" y="2209256"/>
          <a:ext cx="5839446" cy="4333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521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6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4152,3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2594,2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37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943,2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344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т.ч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1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 на имущество физических лиц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0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Земельный налог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1366,2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755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04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39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717,4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9 месяцев  2020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92282"/>
              </p:ext>
            </p:extLst>
          </p:nvPr>
        </p:nvGraphicFramePr>
        <p:xfrm>
          <a:off x="2252980" y="2698591"/>
          <a:ext cx="6470015" cy="3143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80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21926,2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18910,0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7729,2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6956,3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321,1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межбюджетные трансферты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13965,7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11818,4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5,9 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9 месяцев 2020 года составили 21504,2 </a:t>
            </a:r>
            <a:r>
              <a:rPr lang="ru-RU" dirty="0" err="1"/>
              <a:t>тыс.руб</a:t>
            </a:r>
            <a:r>
              <a:rPr lang="ru-RU" dirty="0"/>
              <a:t> или 82,5%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40371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2020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3215,5 </a:t>
            </a:r>
            <a:r>
              <a:rPr lang="ru-RU" dirty="0" err="1"/>
              <a:t>тыс.руб</a:t>
            </a:r>
            <a:r>
              <a:rPr lang="ru-RU" dirty="0"/>
              <a:t> или 55,6 %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135,1 </a:t>
            </a:r>
            <a:r>
              <a:rPr lang="ru-RU" dirty="0" err="1"/>
              <a:t>тыс.руб</a:t>
            </a:r>
            <a:r>
              <a:rPr lang="ru-RU" dirty="0"/>
              <a:t> или 58,5%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12217,0 </a:t>
            </a:r>
            <a:r>
              <a:rPr lang="ru-RU" dirty="0" err="1"/>
              <a:t>тыс.руб</a:t>
            </a:r>
            <a:r>
              <a:rPr lang="ru-RU" dirty="0"/>
              <a:t> или 83,7 %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655,8 </a:t>
            </a:r>
            <a:r>
              <a:rPr lang="ru-RU" dirty="0" err="1"/>
              <a:t>тыс.руб</a:t>
            </a:r>
            <a:r>
              <a:rPr lang="ru-RU" dirty="0"/>
              <a:t> или 42,3%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224,6 </a:t>
            </a:r>
            <a:r>
              <a:rPr lang="ru-RU" dirty="0" err="1"/>
              <a:t>тыс.руб</a:t>
            </a:r>
            <a:r>
              <a:rPr lang="ru-RU" dirty="0"/>
              <a:t> или 35,4%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213,1 </a:t>
            </a:r>
            <a:r>
              <a:rPr lang="ru-RU" dirty="0" err="1"/>
              <a:t>тыс.руб</a:t>
            </a:r>
            <a:r>
              <a:rPr lang="ru-RU" dirty="0"/>
              <a:t> или 93,0%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9 месяцев 2020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136,8 </a:t>
            </a:r>
            <a:r>
              <a:rPr lang="ru-RU" dirty="0" err="1"/>
              <a:t>тыс.руб</a:t>
            </a:r>
            <a:r>
              <a:rPr lang="ru-RU" dirty="0"/>
              <a:t> или 75,0%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20,0тыс.руб или 20%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2484,8 </a:t>
            </a:r>
            <a:r>
              <a:rPr lang="ru-RU" dirty="0" err="1"/>
              <a:t>тыс.руб</a:t>
            </a:r>
            <a:r>
              <a:rPr lang="ru-RU" dirty="0"/>
              <a:t> или 76,0%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926099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609</TotalTime>
  <Words>792</Words>
  <Application>Microsoft Office PowerPoint</Application>
  <PresentationFormat>Широкоэкранный</PresentationFormat>
  <Paragraphs>171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9 месяцев 2020 года</vt:lpstr>
      <vt:lpstr>Налоговые и неналоговые доходы бюджета Троицкого сельского поселения  за 9 месяцев 2020 года</vt:lpstr>
      <vt:lpstr>Безвозмездные поступления в бюджет Троицкого сельского поселения за 9 месяцев  2020 года</vt:lpstr>
      <vt:lpstr>Доходы бюджета поселения за 9 месяцев 2020 года составили 21504,2 тыс.руб или 82,5%  к годовому плану</vt:lpstr>
      <vt:lpstr>Исполнение расходов по отраслям  за 9 месяцев 2020 года</vt:lpstr>
      <vt:lpstr>ЖИЛИЩНО-КОММУНАЛЬНОЕ ХОЗЯЙСТВО</vt:lpstr>
      <vt:lpstr>Исполнение расходов по отраслям  за 9 месяцев 2020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144</cp:revision>
  <dcterms:created xsi:type="dcterms:W3CDTF">2019-09-24T05:45:18Z</dcterms:created>
  <dcterms:modified xsi:type="dcterms:W3CDTF">2020-10-05T08:28:56Z</dcterms:modified>
</cp:coreProperties>
</file>