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sldIdLst>
    <p:sldId id="258" r:id="rId2"/>
    <p:sldId id="266" r:id="rId3"/>
    <p:sldId id="280" r:id="rId4"/>
    <p:sldId id="267" r:id="rId5"/>
    <p:sldId id="259" r:id="rId6"/>
    <p:sldId id="269" r:id="rId7"/>
    <p:sldId id="270" r:id="rId8"/>
    <p:sldId id="271" r:id="rId9"/>
    <p:sldId id="272" r:id="rId10"/>
    <p:sldId id="273" r:id="rId11"/>
    <p:sldId id="274" r:id="rId12"/>
    <p:sldId id="275" r:id="rId13"/>
    <p:sldId id="277" r:id="rId14"/>
    <p:sldId id="278" r:id="rId15"/>
    <p:sldId id="279" r:id="rId16"/>
    <p:sldId id="281" r:id="rId17"/>
    <p:sldId id="282" r:id="rId18"/>
    <p:sldId id="288" r:id="rId19"/>
    <p:sldId id="283" r:id="rId20"/>
    <p:sldId id="284" r:id="rId21"/>
    <p:sldId id="286" r:id="rId22"/>
    <p:sldId id="287" r:id="rId23"/>
    <p:sldId id="285" r:id="rId2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FF"/>
    <a:srgbClr val="00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04" autoAdjust="0"/>
    <p:restoredTop sz="94660" autoAdjust="0"/>
  </p:normalViewPr>
  <p:slideViewPr>
    <p:cSldViewPr snapToGrid="0">
      <p:cViewPr varScale="1">
        <p:scale>
          <a:sx n="51" d="100"/>
          <a:sy n="51" d="100"/>
        </p:scale>
        <p:origin x="-1061" y="-8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B4625074-D1E5-44B2-9CB2-87EAA46E8747}" type="datetimeFigureOut">
              <a:rPr lang="en-US"/>
              <a:pPr>
                <a:defRPr/>
              </a:pPr>
              <a:t>3/15/2021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15366A6-58FC-4AE1-8579-36C2128E748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3F38D6F8-28EB-4892-83D0-0DE580C9AAFE}" type="datetimeFigureOut">
              <a:rPr lang="en-US"/>
              <a:pPr>
                <a:defRPr/>
              </a:pPr>
              <a:t>3/15/2021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84E6DB-F648-4D96-A175-92A9283F3E7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3"/>
          <p:cNvSpPr>
            <a:spLocks noGrp="1"/>
          </p:cNvSpPr>
          <p:nvPr>
            <p:ph type="dt" sz="half" idx="10"/>
          </p:nvPr>
        </p:nvSpPr>
        <p:spPr/>
        <p:txBody>
          <a:bodyPr/>
          <a:lstStyle>
            <a:lvl1pPr>
              <a:defRPr/>
            </a:lvl1pPr>
          </a:lstStyle>
          <a:p>
            <a:pPr>
              <a:defRPr/>
            </a:pPr>
            <a:fld id="{4078DDB9-2C94-4CC3-A366-CF0D1FAF2870}" type="datetimeFigureOut">
              <a:rPr lang="en-US"/>
              <a:pPr>
                <a:defRPr/>
              </a:pPr>
              <a:t>3/15/2021</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88915EF-39AB-439C-93B6-92D0370A229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A7033581-C603-4B25-B818-38D50A5EEB9E}" type="datetimeFigureOut">
              <a:rPr lang="en-US"/>
              <a:pPr>
                <a:defRPr/>
              </a:pPr>
              <a:t>3/15/2021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8A83D9-C3E9-4AD7-92C7-E56E02D958F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3"/>
          <p:cNvSpPr>
            <a:spLocks noGrp="1"/>
          </p:cNvSpPr>
          <p:nvPr>
            <p:ph type="dt" sz="half" idx="10"/>
          </p:nvPr>
        </p:nvSpPr>
        <p:spPr/>
        <p:txBody>
          <a:bodyPr/>
          <a:lstStyle>
            <a:lvl1pPr>
              <a:defRPr/>
            </a:lvl1pPr>
          </a:lstStyle>
          <a:p>
            <a:pPr>
              <a:defRPr/>
            </a:pPr>
            <a:fld id="{BD5A43D3-D58F-42C1-A961-776122547683}" type="datetimeFigureOut">
              <a:rPr lang="en-US"/>
              <a:pPr>
                <a:defRPr/>
              </a:pPr>
              <a:t>3/15/2021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AC010F-94AE-402E-A1F5-75828ACC361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D7E56CBB-C366-4A98-85CA-A1A115E94C2C}" type="datetimeFigureOut">
              <a:rPr lang="en-US"/>
              <a:pPr>
                <a:defRPr/>
              </a:pPr>
              <a:t>3/15/2021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20509B-C92A-4C27-873D-D1AED5D9361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348AD422-AB00-4BF0-908F-3BD496A05BD4}" type="datetimeFigureOut">
              <a:rPr lang="en-US"/>
              <a:pPr>
                <a:defRPr/>
              </a:pPr>
              <a:t>3/15/2021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58FF827-F32D-411C-A093-CEE38974A0B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89E26510-0F6D-4068-8D03-2AED45AF0BAC}" type="datetimeFigureOut">
              <a:rPr lang="en-US"/>
              <a:pPr>
                <a:defRPr/>
              </a:pPr>
              <a:t>3/15/2021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D657EF5-6FE8-4954-9C89-35534AAC4F4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79B33FB-03A2-42AB-9948-7BA49A3895B8}" type="datetimeFigureOut">
              <a:rPr lang="en-US"/>
              <a:pPr>
                <a:defRPr/>
              </a:pPr>
              <a:t>3/15/2021</a:t>
            </a:fld>
            <a:endParaRPr lang="en-US" dirty="0"/>
          </a:p>
        </p:txBody>
      </p:sp>
      <p:sp>
        <p:nvSpPr>
          <p:cNvPr id="5" name="Footer Placeholder 7"/>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92157808-C6C6-4620-9725-B5F67F67848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ectangle 7"/>
          <p:cNvSpPr/>
          <p:nvPr/>
        </p:nvSpPr>
        <p:spPr>
          <a:xfrm>
            <a:off x="0" y="0"/>
            <a:ext cx="40513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188" y="0"/>
            <a:ext cx="635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a:xfrm>
            <a:off x="465138" y="6459538"/>
            <a:ext cx="2619375" cy="365125"/>
          </a:xfrm>
        </p:spPr>
        <p:txBody>
          <a:bodyPr/>
          <a:lstStyle>
            <a:lvl1pPr algn="l">
              <a:defRPr smtClean="0"/>
            </a:lvl1pPr>
          </a:lstStyle>
          <a:p>
            <a:pPr>
              <a:defRPr/>
            </a:pPr>
            <a:fld id="{BD856D15-0E7D-4B79-A6A6-8C5CD6AF1AA4}" type="datetimeFigureOut">
              <a:rPr lang="en-US"/>
              <a:pPr>
                <a:defRPr/>
              </a:pPr>
              <a:t>3/15/2021</a:t>
            </a:fld>
            <a:endParaRPr lang="en-US" dirty="0"/>
          </a:p>
        </p:txBody>
      </p:sp>
      <p:sp>
        <p:nvSpPr>
          <p:cNvPr id="8" name="Footer Placeholder 5"/>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8FBE81A3-71E5-444F-A044-269BF547C5C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lvl1pPr>
              <a:defRPr/>
            </a:lvl1pPr>
          </a:lstStyle>
          <a:p>
            <a:pPr>
              <a:defRPr/>
            </a:pPr>
            <a:fld id="{B4E6EBEC-D897-426F-B275-150EEABE913B}" type="datetimeFigureOut">
              <a:rPr lang="en-US"/>
              <a:pPr>
                <a:defRPr/>
              </a:pPr>
              <a:t>3/15/2021</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9DFA9837-ADB4-4775-B5CD-E11155709C9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92000" cy="66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2773" name="Text Placeholder 2"/>
          <p:cNvSpPr>
            <a:spLocks noGrp="1"/>
          </p:cNvSpPr>
          <p:nvPr>
            <p:ph type="body" idx="1"/>
          </p:nvPr>
        </p:nvSpPr>
        <p:spPr bwMode="auto">
          <a:xfrm>
            <a:off x="1096963" y="1846263"/>
            <a:ext cx="10058400" cy="40227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FD0F904F-2D8C-4760-8091-77A53B67534D}" type="datetimeFigureOut">
              <a:rPr lang="en-US"/>
              <a:pPr>
                <a:defRPr/>
              </a:pPr>
              <a:t>3/15/2021</a:t>
            </a:fld>
            <a:endParaRPr lang="en-US" dirty="0"/>
          </a:p>
        </p:txBody>
      </p:sp>
      <p:sp>
        <p:nvSpPr>
          <p:cNvPr id="5" name="Footer Placeholder 4"/>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fontAlgn="auto">
              <a:spcBef>
                <a:spcPts val="0"/>
              </a:spcBef>
              <a:spcAft>
                <a:spcPts val="0"/>
              </a:spcAft>
              <a:defRPr sz="1050" smtClean="0">
                <a:solidFill>
                  <a:srgbClr val="FFFFFF"/>
                </a:solidFill>
                <a:latin typeface="+mn-lt"/>
                <a:cs typeface="+mn-cs"/>
              </a:defRPr>
            </a:lvl1pPr>
          </a:lstStyle>
          <a:p>
            <a:pPr>
              <a:defRPr/>
            </a:pPr>
            <a:fld id="{1DE699AF-A7E0-4CC3-8FF9-61028CE27B87}" type="slidenum">
              <a:rPr lang="en-US"/>
              <a:pPr>
                <a:defRPr/>
              </a:pPr>
              <a:t>‹#›</a:t>
            </a:fld>
            <a:endParaRPr lang="en-US" dirty="0"/>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04" r:id="rId1"/>
    <p:sldLayoutId id="2147483703" r:id="rId2"/>
    <p:sldLayoutId id="2147483705" r:id="rId3"/>
    <p:sldLayoutId id="2147483702" r:id="rId4"/>
    <p:sldLayoutId id="2147483701" r:id="rId5"/>
    <p:sldLayoutId id="2147483700" r:id="rId6"/>
    <p:sldLayoutId id="2147483706" r:id="rId7"/>
    <p:sldLayoutId id="2147483707" r:id="rId8"/>
    <p:sldLayoutId id="2147483708" r:id="rId9"/>
    <p:sldLayoutId id="2147483699" r:id="rId10"/>
    <p:sldLayoutId id="2147483709" r:id="rId11"/>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a:defRPr>
      </a:lvl2pPr>
      <a:lvl3pPr algn="l" rtl="0" fontAlgn="base">
        <a:lnSpc>
          <a:spcPct val="85000"/>
        </a:lnSpc>
        <a:spcBef>
          <a:spcPct val="0"/>
        </a:spcBef>
        <a:spcAft>
          <a:spcPct val="0"/>
        </a:spcAft>
        <a:defRPr sz="4800">
          <a:solidFill>
            <a:srgbClr val="404040"/>
          </a:solidFill>
          <a:latin typeface="Calibri Light"/>
        </a:defRPr>
      </a:lvl3pPr>
      <a:lvl4pPr algn="l" rtl="0" fontAlgn="base">
        <a:lnSpc>
          <a:spcPct val="85000"/>
        </a:lnSpc>
        <a:spcBef>
          <a:spcPct val="0"/>
        </a:spcBef>
        <a:spcAft>
          <a:spcPct val="0"/>
        </a:spcAft>
        <a:defRPr sz="4800">
          <a:solidFill>
            <a:srgbClr val="404040"/>
          </a:solidFill>
          <a:latin typeface="Calibri Light"/>
        </a:defRPr>
      </a:lvl4pPr>
      <a:lvl5pPr algn="l" rtl="0" fontAlgn="base">
        <a:lnSpc>
          <a:spcPct val="85000"/>
        </a:lnSpc>
        <a:spcBef>
          <a:spcPct val="0"/>
        </a:spcBef>
        <a:spcAft>
          <a:spcPct val="0"/>
        </a:spcAft>
        <a:defRPr sz="4800">
          <a:solidFill>
            <a:srgbClr val="404040"/>
          </a:solidFill>
          <a:latin typeface="Calibri Light"/>
        </a:defRPr>
      </a:lvl5pPr>
      <a:lvl6pPr marL="457200" algn="l" rtl="0" fontAlgn="base">
        <a:lnSpc>
          <a:spcPct val="85000"/>
        </a:lnSpc>
        <a:spcBef>
          <a:spcPct val="0"/>
        </a:spcBef>
        <a:spcAft>
          <a:spcPct val="0"/>
        </a:spcAft>
        <a:defRPr sz="4800">
          <a:solidFill>
            <a:srgbClr val="404040"/>
          </a:solidFill>
          <a:latin typeface="Calibri Light"/>
        </a:defRPr>
      </a:lvl6pPr>
      <a:lvl7pPr marL="914400" algn="l" rtl="0" fontAlgn="base">
        <a:lnSpc>
          <a:spcPct val="85000"/>
        </a:lnSpc>
        <a:spcBef>
          <a:spcPct val="0"/>
        </a:spcBef>
        <a:spcAft>
          <a:spcPct val="0"/>
        </a:spcAft>
        <a:defRPr sz="4800">
          <a:solidFill>
            <a:srgbClr val="404040"/>
          </a:solidFill>
          <a:latin typeface="Calibri Light"/>
        </a:defRPr>
      </a:lvl7pPr>
      <a:lvl8pPr marL="1371600" algn="l" rtl="0" fontAlgn="base">
        <a:lnSpc>
          <a:spcPct val="85000"/>
        </a:lnSpc>
        <a:spcBef>
          <a:spcPct val="0"/>
        </a:spcBef>
        <a:spcAft>
          <a:spcPct val="0"/>
        </a:spcAft>
        <a:defRPr sz="4800">
          <a:solidFill>
            <a:srgbClr val="404040"/>
          </a:solidFill>
          <a:latin typeface="Calibri Light"/>
        </a:defRPr>
      </a:lvl8pPr>
      <a:lvl9pPr marL="1828800" algn="l" rtl="0" fontAlgn="base">
        <a:lnSpc>
          <a:spcPct val="85000"/>
        </a:lnSpc>
        <a:spcBef>
          <a:spcPct val="0"/>
        </a:spcBef>
        <a:spcAft>
          <a:spcPct val="0"/>
        </a:spcAft>
        <a:defRPr sz="4800">
          <a:solidFill>
            <a:srgbClr val="404040"/>
          </a:solidFill>
          <a:latin typeface="Calibri Light"/>
        </a:defRPr>
      </a:lvl9pPr>
    </p:titleStyle>
    <p:bodyStyle>
      <a:lvl1pPr marL="90488" indent="-90488" algn="l" rtl="0" fontAlgn="base">
        <a:lnSpc>
          <a:spcPct val="90000"/>
        </a:lnSpc>
        <a:spcBef>
          <a:spcPts val="1200"/>
        </a:spcBef>
        <a:spcAft>
          <a:spcPts val="200"/>
        </a:spcAft>
        <a:buClr>
          <a:schemeClr val="accent1"/>
        </a:buClr>
        <a:buSzPct val="100000"/>
        <a:buFont typeface="Calibri"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oleObject" Target="../embeddings/oleObject1.bin"/><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oleObject" Target="../embeddings/oleObject3.bin"/><Relationship Id="rId4" Type="http://schemas.openxmlformats.org/officeDocument/2006/relationships/hyperlink" Target="https://www.oatos.ru/7&#1103;-&#1090;&#1086;&#108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oatos.ru/7&#1103;-&#1090;&#1086;&#1089;"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96963" y="2343150"/>
            <a:ext cx="10058400" cy="1981200"/>
          </a:xfrm>
        </p:spPr>
        <p:txBody>
          <a:bodyPr/>
          <a:lstStyle/>
          <a:p>
            <a:pPr marL="2420938" fontAlgn="auto">
              <a:spcAft>
                <a:spcPts val="0"/>
              </a:spcAft>
              <a:defRPr/>
            </a:pPr>
            <a:r>
              <a:rPr lang="ru-RU" sz="3600" dirty="0" smtClean="0">
                <a:latin typeface="Georgia" panose="02040502050405020303" pitchFamily="18" charset="0"/>
              </a:rPr>
              <a:t>7 шагов к созданию </a:t>
            </a:r>
            <a:br>
              <a:rPr lang="ru-RU" sz="3600" dirty="0" smtClean="0">
                <a:latin typeface="Georgia" panose="02040502050405020303" pitchFamily="18" charset="0"/>
              </a:rPr>
            </a:br>
            <a:r>
              <a:rPr lang="ru-RU" sz="3600" dirty="0" smtClean="0">
                <a:solidFill>
                  <a:srgbClr val="0070C0"/>
                </a:solidFill>
                <a:latin typeface="Georgia" panose="02040502050405020303" pitchFamily="18" charset="0"/>
              </a:rPr>
              <a:t>Т</a:t>
            </a:r>
            <a:r>
              <a:rPr lang="ru-RU" sz="3600" dirty="0" smtClean="0">
                <a:latin typeface="Georgia" panose="02040502050405020303" pitchFamily="18" charset="0"/>
              </a:rPr>
              <a:t>ерриториального</a:t>
            </a:r>
            <a:br>
              <a:rPr lang="ru-RU" sz="3600" dirty="0" smtClean="0">
                <a:latin typeface="Georgia" panose="02040502050405020303" pitchFamily="18" charset="0"/>
              </a:rPr>
            </a:br>
            <a:r>
              <a:rPr lang="ru-RU" sz="3600" dirty="0" smtClean="0">
                <a:solidFill>
                  <a:srgbClr val="0070C0"/>
                </a:solidFill>
                <a:latin typeface="Georgia" panose="02040502050405020303" pitchFamily="18" charset="0"/>
              </a:rPr>
              <a:t>О</a:t>
            </a:r>
            <a:r>
              <a:rPr lang="ru-RU" sz="3600" dirty="0" smtClean="0">
                <a:latin typeface="Georgia" panose="02040502050405020303" pitchFamily="18" charset="0"/>
              </a:rPr>
              <a:t>бщественного</a:t>
            </a:r>
            <a:br>
              <a:rPr lang="ru-RU" sz="3600" dirty="0" smtClean="0">
                <a:latin typeface="Georgia" panose="02040502050405020303" pitchFamily="18" charset="0"/>
              </a:rPr>
            </a:br>
            <a:r>
              <a:rPr lang="ru-RU" sz="3600" dirty="0" smtClean="0">
                <a:solidFill>
                  <a:srgbClr val="0070C0"/>
                </a:solidFill>
                <a:latin typeface="Georgia" panose="02040502050405020303" pitchFamily="18" charset="0"/>
              </a:rPr>
              <a:t>С</a:t>
            </a:r>
            <a:r>
              <a:rPr lang="ru-RU" sz="3600" dirty="0" smtClean="0">
                <a:latin typeface="Georgia" panose="02040502050405020303" pitchFamily="18" charset="0"/>
              </a:rPr>
              <a:t>амоуправления</a:t>
            </a:r>
            <a:endParaRPr lang="ru-RU" sz="3600" dirty="0">
              <a:latin typeface="Georgia" panose="02040502050405020303" pitchFamily="18" charset="0"/>
            </a:endParaRPr>
          </a:p>
        </p:txBody>
      </p:sp>
      <p:pic>
        <p:nvPicPr>
          <p:cNvPr id="13314" name="Рисунок 3" descr="viz_color_62.png"/>
          <p:cNvPicPr>
            <a:picLocks noChangeAspect="1"/>
          </p:cNvPicPr>
          <p:nvPr/>
        </p:nvPicPr>
        <p:blipFill>
          <a:blip r:embed="rId2">
            <a:clrChange>
              <a:clrFrom>
                <a:srgbClr val="FFFFFF"/>
              </a:clrFrom>
              <a:clrTo>
                <a:srgbClr val="FFFFFF">
                  <a:alpha val="0"/>
                </a:srgbClr>
              </a:clrTo>
            </a:clrChange>
            <a:lum contrast="30000"/>
          </a:blip>
          <a:srcRect/>
          <a:stretch>
            <a:fillRect/>
          </a:stretch>
        </p:blipFill>
        <p:spPr bwMode="auto">
          <a:xfrm>
            <a:off x="330200" y="246063"/>
            <a:ext cx="1158875" cy="1016000"/>
          </a:xfrm>
          <a:prstGeom prst="rect">
            <a:avLst/>
          </a:prstGeom>
          <a:noFill/>
          <a:ln w="9525">
            <a:noFill/>
            <a:miter lim="800000"/>
            <a:headEnd/>
            <a:tailEnd/>
          </a:ln>
        </p:spPr>
      </p:pic>
      <p:sp>
        <p:nvSpPr>
          <p:cNvPr id="7" name="TextBox 6"/>
          <p:cNvSpPr txBox="1"/>
          <p:nvPr/>
        </p:nvSpPr>
        <p:spPr>
          <a:xfrm>
            <a:off x="1277938" y="330200"/>
            <a:ext cx="5757862" cy="923925"/>
          </a:xfrm>
          <a:prstGeom prst="rect">
            <a:avLst/>
          </a:prstGeom>
          <a:noFill/>
        </p:spPr>
        <p:txBody>
          <a:bodyPr>
            <a:spAutoFit/>
          </a:bodyPr>
          <a:lstStyle/>
          <a:p>
            <a:pPr algn="ctr" fontAlgn="auto">
              <a:spcBef>
                <a:spcPts val="0"/>
              </a:spcBef>
              <a:spcAft>
                <a:spcPts val="0"/>
              </a:spcAft>
              <a:defRPr/>
            </a:pPr>
            <a:r>
              <a:rPr lang="ru-RU" b="1" dirty="0">
                <a:solidFill>
                  <a:srgbClr val="0000CC"/>
                </a:solidFill>
                <a:latin typeface="Georgia" panose="02040502050405020303" pitchFamily="18" charset="0"/>
                <a:cs typeface="Courier New" panose="02070309020205020404" pitchFamily="49" charset="0"/>
              </a:rPr>
              <a:t>ОБЩЕНАЦИОНАЛЬНАЯ АССОЦИАЦИЯ</a:t>
            </a:r>
            <a:br>
              <a:rPr lang="ru-RU" b="1" dirty="0">
                <a:solidFill>
                  <a:srgbClr val="0000CC"/>
                </a:solidFill>
                <a:latin typeface="Georgia" panose="02040502050405020303" pitchFamily="18" charset="0"/>
                <a:cs typeface="Courier New" panose="02070309020205020404" pitchFamily="49" charset="0"/>
              </a:rPr>
            </a:br>
            <a:r>
              <a:rPr lang="ru-RU" b="1" spc="600" dirty="0">
                <a:solidFill>
                  <a:srgbClr val="0000CC"/>
                </a:solidFill>
                <a:latin typeface="Georgia" panose="02040502050405020303" pitchFamily="18" charset="0"/>
                <a:cs typeface="Courier New" panose="02070309020205020404" pitchFamily="49" charset="0"/>
              </a:rPr>
              <a:t>ТЕРРИТОРИАЛЬНОГО</a:t>
            </a:r>
          </a:p>
          <a:p>
            <a:pPr algn="ctr" fontAlgn="auto">
              <a:spcBef>
                <a:spcPts val="0"/>
              </a:spcBef>
              <a:spcAft>
                <a:spcPts val="0"/>
              </a:spcAft>
              <a:defRPr/>
            </a:pPr>
            <a:r>
              <a:rPr lang="ru-RU" b="1" dirty="0">
                <a:solidFill>
                  <a:srgbClr val="0000CC"/>
                </a:solidFill>
                <a:latin typeface="Georgia" panose="02040502050405020303" pitchFamily="18" charset="0"/>
                <a:cs typeface="Courier New" panose="02070309020205020404" pitchFamily="49" charset="0"/>
              </a:rPr>
              <a:t>ОБЩЕСТВЕННОГО САМОУПРАВЛЕНИЯ</a:t>
            </a:r>
          </a:p>
        </p:txBody>
      </p:sp>
      <p:sp>
        <p:nvSpPr>
          <p:cNvPr id="8" name="Заголовок 1"/>
          <p:cNvSpPr txBox="1">
            <a:spLocks/>
          </p:cNvSpPr>
          <p:nvPr/>
        </p:nvSpPr>
        <p:spPr>
          <a:xfrm>
            <a:off x="323850" y="4778375"/>
            <a:ext cx="4229100" cy="795338"/>
          </a:xfrm>
          <a:prstGeom prst="rect">
            <a:avLst/>
          </a:prstGeom>
        </p:spPr>
        <p:txBody>
          <a:bodyPr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0"/>
              </a:spcAft>
              <a:defRPr/>
            </a:pPr>
            <a:r>
              <a:rPr lang="ru-RU" sz="1800" u="sng" dirty="0" smtClean="0">
                <a:latin typeface="Georgia" panose="02040502050405020303" pitchFamily="18" charset="0"/>
              </a:rPr>
              <a:t>ЮДИН ЗАХАРИЙ ГЕННАДЬЕВИЧ</a:t>
            </a:r>
          </a:p>
          <a:p>
            <a:pPr fontAlgn="auto">
              <a:spcAft>
                <a:spcPts val="0"/>
              </a:spcAft>
              <a:defRPr/>
            </a:pPr>
            <a:endParaRPr lang="ru-RU" sz="700" dirty="0" smtClean="0">
              <a:latin typeface="Georgia" panose="02040502050405020303" pitchFamily="18" charset="0"/>
            </a:endParaRPr>
          </a:p>
          <a:p>
            <a:pPr fontAlgn="auto">
              <a:spcAft>
                <a:spcPts val="0"/>
              </a:spcAft>
              <a:defRPr/>
            </a:pPr>
            <a:r>
              <a:rPr lang="ru-RU" sz="1500" dirty="0" smtClean="0">
                <a:latin typeface="Georgia" panose="02040502050405020303" pitchFamily="18" charset="0"/>
              </a:rPr>
              <a:t>Директор Общенациональной ассоциации ТОС</a:t>
            </a:r>
            <a:endParaRPr lang="ru-RU" sz="1500" dirty="0">
              <a:latin typeface="Georgia" panose="02040502050405020303" pitchFamily="18" charset="0"/>
            </a:endParaRPr>
          </a:p>
        </p:txBody>
      </p:sp>
      <p:sp>
        <p:nvSpPr>
          <p:cNvPr id="9" name="Заголовок 1"/>
          <p:cNvSpPr txBox="1">
            <a:spLocks/>
          </p:cNvSpPr>
          <p:nvPr/>
        </p:nvSpPr>
        <p:spPr>
          <a:xfrm>
            <a:off x="4144963" y="5856288"/>
            <a:ext cx="4230687" cy="384175"/>
          </a:xfrm>
          <a:prstGeom prst="rect">
            <a:avLst/>
          </a:prstGeom>
        </p:spPr>
        <p:txBody>
          <a:bodyPr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fontAlgn="auto">
              <a:spcAft>
                <a:spcPts val="0"/>
              </a:spcAft>
              <a:defRPr/>
            </a:pPr>
            <a:r>
              <a:rPr lang="ru-RU" sz="1800" dirty="0" smtClean="0">
                <a:latin typeface="Georgia" panose="02040502050405020303" pitchFamily="18" charset="0"/>
              </a:rPr>
              <a:t>Москва | 2021 год</a:t>
            </a:r>
            <a:endParaRPr lang="ru-RU" sz="1500" dirty="0">
              <a:latin typeface="Georgia" panose="02040502050405020303" pitchFamily="18" charset="0"/>
            </a:endParaRPr>
          </a:p>
        </p:txBody>
      </p:sp>
      <p:pic>
        <p:nvPicPr>
          <p:cNvPr id="13318" name="Рисунок 9"/>
          <p:cNvPicPr>
            <a:picLocks noChangeAspect="1"/>
          </p:cNvPicPr>
          <p:nvPr/>
        </p:nvPicPr>
        <p:blipFill>
          <a:blip r:embed="rId3"/>
          <a:srcRect/>
          <a:stretch>
            <a:fillRect/>
          </a:stretch>
        </p:blipFill>
        <p:spPr bwMode="auto">
          <a:xfrm>
            <a:off x="11749088" y="6429375"/>
            <a:ext cx="376237" cy="37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2531"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Третий шаг</a:t>
            </a:r>
            <a:endParaRPr lang="ru-RU" sz="500">
              <a:solidFill>
                <a:schemeClr val="bg1"/>
              </a:solidFill>
              <a:latin typeface="Georgia" pitchFamily="18" charset="0"/>
            </a:endParaRPr>
          </a:p>
        </p:txBody>
      </p:sp>
      <p:sp>
        <p:nvSpPr>
          <p:cNvPr id="13" name="Прямоугольник 12"/>
          <p:cNvSpPr/>
          <p:nvPr/>
        </p:nvSpPr>
        <p:spPr>
          <a:xfrm>
            <a:off x="1771650" y="1489075"/>
            <a:ext cx="8650288" cy="28622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500" b="1" dirty="0">
                <a:solidFill>
                  <a:srgbClr val="0070C0"/>
                </a:solidFill>
                <a:latin typeface="Georgia" pitchFamily="18" charset="0"/>
              </a:rPr>
              <a:t>КОНФЕРЕНЦИЯ ГРАЖДАН</a:t>
            </a:r>
          </a:p>
          <a:p>
            <a:pPr marL="342900" indent="-342900" algn="just" fontAlgn="auto">
              <a:spcBef>
                <a:spcPts val="0"/>
              </a:spcBef>
              <a:spcAft>
                <a:spcPts val="0"/>
              </a:spcAft>
              <a:buFont typeface="+mj-lt"/>
              <a:buAutoNum type="arabicPeriod"/>
              <a:defRPr/>
            </a:pPr>
            <a:r>
              <a:rPr lang="ru-RU" sz="1500" dirty="0">
                <a:latin typeface="Georgia" pitchFamily="18" charset="0"/>
              </a:rPr>
              <a:t>Определить количество делегатов конференции  в соответствии с нормами </a:t>
            </a:r>
            <a:r>
              <a:rPr lang="ru-RU" sz="1500" dirty="0">
                <a:latin typeface="Georgia" pitchFamily="18" charset="0"/>
              </a:rPr>
              <a:t>представительства.</a:t>
            </a:r>
          </a:p>
          <a:p>
            <a:pPr marL="342900" indent="-342900" algn="just" fontAlgn="auto">
              <a:spcBef>
                <a:spcPts val="0"/>
              </a:spcBef>
              <a:spcAft>
                <a:spcPts val="0"/>
              </a:spcAft>
              <a:buFont typeface="+mj-lt"/>
              <a:buAutoNum type="arabicPeriod"/>
              <a:defRPr/>
            </a:pPr>
            <a:r>
              <a:rPr lang="ru-RU" sz="1500" dirty="0">
                <a:latin typeface="Georgia" pitchFamily="18" charset="0"/>
              </a:rPr>
              <a:t>Оповестить </a:t>
            </a:r>
            <a:r>
              <a:rPr lang="ru-RU" sz="1500" dirty="0">
                <a:latin typeface="Georgia" pitchFamily="18" charset="0"/>
              </a:rPr>
              <a:t>жителей о проведении собраний по выборам делегатов.</a:t>
            </a:r>
          </a:p>
          <a:p>
            <a:pPr algn="just" fontAlgn="auto">
              <a:spcBef>
                <a:spcPts val="0"/>
              </a:spcBef>
              <a:spcAft>
                <a:spcPts val="0"/>
              </a:spcAft>
              <a:defRPr/>
            </a:pPr>
            <a:r>
              <a:rPr lang="ru-RU" sz="1500" dirty="0">
                <a:latin typeface="Georgia" pitchFamily="18" charset="0"/>
              </a:rPr>
              <a:t> </a:t>
            </a:r>
          </a:p>
          <a:p>
            <a:pPr algn="just" fontAlgn="auto">
              <a:spcBef>
                <a:spcPts val="0"/>
              </a:spcBef>
              <a:spcAft>
                <a:spcPts val="0"/>
              </a:spcAft>
              <a:defRPr/>
            </a:pPr>
            <a:r>
              <a:rPr lang="ru-RU" sz="1500" dirty="0">
                <a:latin typeface="Georgia" pitchFamily="18" charset="0"/>
              </a:rPr>
              <a:t>Собрания по выборам делегатов могут быть в двух </a:t>
            </a:r>
            <a:r>
              <a:rPr lang="ru-RU" sz="1500" u="sng" dirty="0">
                <a:latin typeface="Georgia" pitchFamily="18" charset="0"/>
              </a:rPr>
              <a:t>формах:</a:t>
            </a:r>
            <a:endParaRPr lang="ru-RU" sz="1500" dirty="0">
              <a:latin typeface="Georgia" pitchFamily="18" charset="0"/>
            </a:endParaRPr>
          </a:p>
          <a:p>
            <a:pPr marL="285750" indent="-285750" algn="just" fontAlgn="auto">
              <a:spcBef>
                <a:spcPts val="0"/>
              </a:spcBef>
              <a:spcAft>
                <a:spcPts val="0"/>
              </a:spcAft>
              <a:buFont typeface="Wingdings" panose="05000000000000000000" pitchFamily="2" charset="2"/>
              <a:buChar char="§"/>
              <a:defRPr/>
            </a:pPr>
            <a:r>
              <a:rPr lang="ru-RU" sz="1500" b="1" dirty="0">
                <a:latin typeface="Georgia" pitchFamily="18" charset="0"/>
              </a:rPr>
              <a:t>очная </a:t>
            </a:r>
            <a:r>
              <a:rPr lang="ru-RU" sz="1500" b="1" dirty="0">
                <a:latin typeface="Georgia" pitchFamily="18" charset="0"/>
              </a:rPr>
              <a:t>– </a:t>
            </a:r>
            <a:r>
              <a:rPr lang="ru-RU" sz="1500" dirty="0">
                <a:latin typeface="Georgia" pitchFamily="18" charset="0"/>
              </a:rPr>
              <a:t>проводится в виде совместного присутствия  жителей в месте проведения собрания, обсуждения кандидатов в делегаты на учредительную конференцию, голосования по из кандидатурам и оформляется протоколом с приложением списка </a:t>
            </a:r>
            <a:r>
              <a:rPr lang="ru-RU" sz="1500" dirty="0">
                <a:latin typeface="Georgia" pitchFamily="18" charset="0"/>
              </a:rPr>
              <a:t>присутствующих;</a:t>
            </a:r>
          </a:p>
          <a:p>
            <a:pPr marL="285750" indent="-285750" algn="just" fontAlgn="auto">
              <a:spcBef>
                <a:spcPts val="0"/>
              </a:spcBef>
              <a:spcAft>
                <a:spcPts val="0"/>
              </a:spcAft>
              <a:buFont typeface="Wingdings" panose="05000000000000000000" pitchFamily="2" charset="2"/>
              <a:buChar char="§"/>
              <a:defRPr/>
            </a:pPr>
            <a:r>
              <a:rPr lang="ru-RU" sz="1500" b="1" dirty="0">
                <a:latin typeface="Georgia" pitchFamily="18" charset="0"/>
              </a:rPr>
              <a:t>заочная </a:t>
            </a:r>
            <a:r>
              <a:rPr lang="ru-RU" sz="1500" b="1" dirty="0">
                <a:latin typeface="Georgia" pitchFamily="18" charset="0"/>
              </a:rPr>
              <a:t>– </a:t>
            </a:r>
            <a:r>
              <a:rPr lang="ru-RU" sz="1500" dirty="0">
                <a:latin typeface="Georgia" pitchFamily="18" charset="0"/>
              </a:rPr>
              <a:t>проводится в виде сбора подписей в поддержку кандидата(</a:t>
            </a:r>
            <a:r>
              <a:rPr lang="ru-RU" sz="1500" dirty="0" err="1">
                <a:latin typeface="Georgia" pitchFamily="18" charset="0"/>
              </a:rPr>
              <a:t>ов</a:t>
            </a:r>
            <a:r>
              <a:rPr lang="ru-RU" sz="1500" dirty="0">
                <a:latin typeface="Georgia" pitchFamily="18" charset="0"/>
              </a:rPr>
              <a:t>) в делегаты на учредительную конференцию, проставляемых жителями в подписных листах. </a:t>
            </a:r>
          </a:p>
        </p:txBody>
      </p:sp>
      <p:sp>
        <p:nvSpPr>
          <p:cNvPr id="14" name="Прямоугольник 13"/>
          <p:cNvSpPr/>
          <p:nvPr/>
        </p:nvSpPr>
        <p:spPr>
          <a:xfrm>
            <a:off x="333375" y="635000"/>
            <a:ext cx="45720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b="1" dirty="0">
                <a:solidFill>
                  <a:schemeClr val="tx1">
                    <a:lumMod val="85000"/>
                    <a:lumOff val="15000"/>
                  </a:schemeClr>
                </a:solidFill>
                <a:latin typeface="Georgia" pitchFamily="18" charset="0"/>
              </a:rPr>
              <a:t>Подготовка к учредительному </a:t>
            </a:r>
            <a:r>
              <a:rPr lang="ru-RU" b="1" dirty="0">
                <a:solidFill>
                  <a:schemeClr val="tx1">
                    <a:lumMod val="85000"/>
                    <a:lumOff val="15000"/>
                  </a:schemeClr>
                </a:solidFill>
                <a:latin typeface="Georgia" pitchFamily="18" charset="0"/>
              </a:rPr>
              <a:t>мероприятию</a:t>
            </a:r>
            <a:endParaRPr lang="ru-RU" dirty="0">
              <a:solidFill>
                <a:schemeClr val="tx1">
                  <a:lumMod val="85000"/>
                  <a:lumOff val="15000"/>
                </a:schemeClr>
              </a:solidFill>
              <a:latin typeface="Georgia" pitchFamily="18" charset="0"/>
            </a:endParaRPr>
          </a:p>
        </p:txBody>
      </p:sp>
      <p:sp>
        <p:nvSpPr>
          <p:cNvPr id="15" name="Прямоугольник 14"/>
          <p:cNvSpPr/>
          <p:nvPr/>
        </p:nvSpPr>
        <p:spPr>
          <a:xfrm>
            <a:off x="1771650" y="4865688"/>
            <a:ext cx="6840538" cy="1092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ru-RU" sz="1300" dirty="0">
                <a:latin typeface="Georgia" pitchFamily="18" charset="0"/>
              </a:rPr>
              <a:t>выборы делегатов на учредительную конференцию считаются состоявшимися, если в голосовании приняло участие большинство жителей соответствующей территории и большинство из них поддержало выдвинутую кандидатуру. Если выдвинуто несколько кандидатов в делегаты, то избранием считается кандидат, набравший наибольшее число голосов от числа принявших участие в голосовании.</a:t>
            </a:r>
          </a:p>
        </p:txBody>
      </p:sp>
      <p:pic>
        <p:nvPicPr>
          <p:cNvPr id="22535" name="Рисунок 15"/>
          <p:cNvPicPr>
            <a:picLocks noChangeAspect="1"/>
          </p:cNvPicPr>
          <p:nvPr/>
        </p:nvPicPr>
        <p:blipFill>
          <a:blip r:embed="rId3"/>
          <a:srcRect/>
          <a:stretch>
            <a:fillRect/>
          </a:stretch>
        </p:blipFill>
        <p:spPr bwMode="auto">
          <a:xfrm>
            <a:off x="746125" y="4876800"/>
            <a:ext cx="896938"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3555"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Четвёртый шаг</a:t>
            </a:r>
            <a:endParaRPr lang="ru-RU" sz="500">
              <a:solidFill>
                <a:schemeClr val="bg1"/>
              </a:solidFill>
              <a:latin typeface="Georgia" pitchFamily="18" charset="0"/>
            </a:endParaRPr>
          </a:p>
        </p:txBody>
      </p:sp>
      <p:sp>
        <p:nvSpPr>
          <p:cNvPr id="13" name="Прямоугольник 12"/>
          <p:cNvSpPr/>
          <p:nvPr/>
        </p:nvSpPr>
        <p:spPr>
          <a:xfrm>
            <a:off x="331788" y="631825"/>
            <a:ext cx="539115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b="1" dirty="0">
                <a:solidFill>
                  <a:schemeClr val="tx1">
                    <a:lumMod val="85000"/>
                    <a:lumOff val="15000"/>
                  </a:schemeClr>
                </a:solidFill>
                <a:latin typeface="Georgia" pitchFamily="18" charset="0"/>
              </a:rPr>
              <a:t>Проведение учредительного мероприятия – собрания/конференции</a:t>
            </a:r>
            <a:endParaRPr lang="ru-RU" b="1" dirty="0">
              <a:solidFill>
                <a:schemeClr val="tx1">
                  <a:lumMod val="85000"/>
                  <a:lumOff val="15000"/>
                </a:schemeClr>
              </a:solidFill>
              <a:latin typeface="Georgia" pitchFamily="18" charset="0"/>
            </a:endParaRPr>
          </a:p>
        </p:txBody>
      </p:sp>
      <p:sp>
        <p:nvSpPr>
          <p:cNvPr id="14" name="Прямоугольник 13"/>
          <p:cNvSpPr/>
          <p:nvPr/>
        </p:nvSpPr>
        <p:spPr>
          <a:xfrm>
            <a:off x="1054100" y="1611313"/>
            <a:ext cx="3016250" cy="36988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fontAlgn="auto">
              <a:spcBef>
                <a:spcPts val="0"/>
              </a:spcBef>
              <a:spcAft>
                <a:spcPts val="0"/>
              </a:spcAft>
              <a:defRPr/>
            </a:pPr>
            <a:r>
              <a:rPr lang="ru-RU" b="1" dirty="0">
                <a:solidFill>
                  <a:srgbClr val="0070C0"/>
                </a:solidFill>
                <a:latin typeface="Georgia" pitchFamily="18" charset="0"/>
              </a:rPr>
              <a:t>СОБРАНИЕ ГРАЖДАН</a:t>
            </a:r>
          </a:p>
        </p:txBody>
      </p:sp>
      <p:sp>
        <p:nvSpPr>
          <p:cNvPr id="15" name="Прямоугольник 14"/>
          <p:cNvSpPr/>
          <p:nvPr/>
        </p:nvSpPr>
        <p:spPr>
          <a:xfrm>
            <a:off x="7188200" y="884238"/>
            <a:ext cx="3744913"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b="1" dirty="0">
                <a:solidFill>
                  <a:srgbClr val="0070C0"/>
                </a:solidFill>
                <a:latin typeface="Georgia" pitchFamily="18" charset="0"/>
              </a:rPr>
              <a:t>КОНФЕРЕНЦИЯ </a:t>
            </a:r>
            <a:r>
              <a:rPr lang="ru-RU" b="1" dirty="0">
                <a:solidFill>
                  <a:srgbClr val="0070C0"/>
                </a:solidFill>
                <a:latin typeface="Georgia" pitchFamily="18" charset="0"/>
              </a:rPr>
              <a:t>ГРАЖДАН</a:t>
            </a:r>
            <a:endParaRPr lang="ru-RU" b="1" dirty="0">
              <a:solidFill>
                <a:srgbClr val="0070C0"/>
              </a:solidFill>
              <a:latin typeface="Georgia" pitchFamily="18" charset="0"/>
            </a:endParaRPr>
          </a:p>
        </p:txBody>
      </p:sp>
      <p:sp>
        <p:nvSpPr>
          <p:cNvPr id="16" name="Прямоугольник 15"/>
          <p:cNvSpPr/>
          <p:nvPr/>
        </p:nvSpPr>
        <p:spPr>
          <a:xfrm>
            <a:off x="395288" y="2159000"/>
            <a:ext cx="4260850" cy="12461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ru-RU" sz="1500" dirty="0">
                <a:latin typeface="Georgia" pitchFamily="18" charset="0"/>
              </a:rPr>
              <a:t>В учредительном СОБРАНИИ принимают участие жители, постоянно проживающие на территории создания ТОС</a:t>
            </a:r>
            <a:r>
              <a:rPr lang="en-US" sz="1500" dirty="0">
                <a:latin typeface="Georgia" pitchFamily="18" charset="0"/>
              </a:rPr>
              <a:t>.</a:t>
            </a:r>
          </a:p>
          <a:p>
            <a:pPr algn="just" fontAlgn="auto">
              <a:spcBef>
                <a:spcPts val="0"/>
              </a:spcBef>
              <a:spcAft>
                <a:spcPts val="0"/>
              </a:spcAft>
              <a:defRPr/>
            </a:pPr>
            <a:r>
              <a:rPr lang="ru-RU" sz="1500" dirty="0">
                <a:latin typeface="Georgia" pitchFamily="18" charset="0"/>
              </a:rPr>
              <a:t>Составляется список участников учредительного собрания.</a:t>
            </a:r>
            <a:endParaRPr lang="ru-RU" sz="1500" b="1" dirty="0">
              <a:solidFill>
                <a:srgbClr val="0000CC"/>
              </a:solidFill>
              <a:latin typeface="Georgia" pitchFamily="18" charset="0"/>
            </a:endParaRPr>
          </a:p>
        </p:txBody>
      </p:sp>
      <p:sp>
        <p:nvSpPr>
          <p:cNvPr id="17" name="Прямоугольник 16"/>
          <p:cNvSpPr/>
          <p:nvPr/>
        </p:nvSpPr>
        <p:spPr>
          <a:xfrm>
            <a:off x="6096000" y="1509713"/>
            <a:ext cx="5659438" cy="26320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ru-RU" sz="1500" dirty="0">
                <a:latin typeface="Georgia" pitchFamily="18" charset="0"/>
              </a:rPr>
              <a:t>В учредительной КОНФЕРЕНЦИИ принимают участие делегаты, избранные на собраниях жителей или путем заочного голосования, а также все желающие жители (достигшие возраста, установленного органом местного самоуправления в нормативном правовом акте о ТОС), постоянно проживающие на соответствующей территории. Жители, присутствующие на конференции не из числа избранных делегатов, принимают участие в работе конференции с правом </a:t>
            </a:r>
            <a:r>
              <a:rPr lang="ru-RU" sz="1500" u="sng" dirty="0">
                <a:latin typeface="Georgia" pitchFamily="18" charset="0"/>
              </a:rPr>
              <a:t>совещательного голоса.</a:t>
            </a:r>
          </a:p>
          <a:p>
            <a:pPr algn="just" fontAlgn="auto">
              <a:spcBef>
                <a:spcPts val="0"/>
              </a:spcBef>
              <a:spcAft>
                <a:spcPts val="0"/>
              </a:spcAft>
              <a:defRPr/>
            </a:pPr>
            <a:r>
              <a:rPr lang="ru-RU" sz="1500" dirty="0">
                <a:latin typeface="Georgia" pitchFamily="18" charset="0"/>
              </a:rPr>
              <a:t>Составляется список делегатов, присутствующих на учредительной конференции</a:t>
            </a:r>
            <a:endParaRPr lang="en-US" sz="1500" u="sng" dirty="0">
              <a:latin typeface="Georgia" pitchFamily="18" charset="0"/>
            </a:endParaRPr>
          </a:p>
        </p:txBody>
      </p:sp>
      <p:pic>
        <p:nvPicPr>
          <p:cNvPr id="23561" name="Рисунок 17"/>
          <p:cNvPicPr>
            <a:picLocks noChangeAspect="1"/>
          </p:cNvPicPr>
          <p:nvPr/>
        </p:nvPicPr>
        <p:blipFill>
          <a:blip r:embed="rId3"/>
          <a:srcRect/>
          <a:stretch>
            <a:fillRect/>
          </a:stretch>
        </p:blipFill>
        <p:spPr bwMode="auto">
          <a:xfrm>
            <a:off x="147638" y="3932238"/>
            <a:ext cx="895350" cy="1019175"/>
          </a:xfrm>
          <a:prstGeom prst="rect">
            <a:avLst/>
          </a:prstGeom>
          <a:noFill/>
          <a:ln w="9525">
            <a:noFill/>
            <a:miter lim="800000"/>
            <a:headEnd/>
            <a:tailEnd/>
          </a:ln>
        </p:spPr>
      </p:pic>
      <p:pic>
        <p:nvPicPr>
          <p:cNvPr id="23562" name="Рисунок 18"/>
          <p:cNvPicPr>
            <a:picLocks noChangeAspect="1"/>
          </p:cNvPicPr>
          <p:nvPr/>
        </p:nvPicPr>
        <p:blipFill>
          <a:blip r:embed="rId3"/>
          <a:srcRect/>
          <a:stretch>
            <a:fillRect/>
          </a:stretch>
        </p:blipFill>
        <p:spPr bwMode="auto">
          <a:xfrm>
            <a:off x="5481638" y="4568825"/>
            <a:ext cx="896937" cy="1019175"/>
          </a:xfrm>
          <a:prstGeom prst="rect">
            <a:avLst/>
          </a:prstGeom>
          <a:noFill/>
          <a:ln w="9525">
            <a:noFill/>
            <a:miter lim="800000"/>
            <a:headEnd/>
            <a:tailEnd/>
          </a:ln>
        </p:spPr>
      </p:pic>
      <p:sp>
        <p:nvSpPr>
          <p:cNvPr id="20" name="Прямоугольник 19"/>
          <p:cNvSpPr/>
          <p:nvPr/>
        </p:nvSpPr>
        <p:spPr>
          <a:xfrm>
            <a:off x="971550" y="3789363"/>
            <a:ext cx="3694113" cy="12461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ru-RU" sz="1500" dirty="0">
                <a:latin typeface="Georgia" pitchFamily="18" charset="0"/>
              </a:rPr>
              <a:t>учредительное собрание граждан правомочно, если в нем принимают участие не менее </a:t>
            </a:r>
            <a:r>
              <a:rPr lang="ru-RU" sz="1500" b="1" dirty="0">
                <a:latin typeface="Georgia" pitchFamily="18" charset="0"/>
              </a:rPr>
              <a:t>одной трети</a:t>
            </a:r>
            <a:r>
              <a:rPr lang="ru-RU" sz="1500" dirty="0">
                <a:latin typeface="Georgia" pitchFamily="18" charset="0"/>
              </a:rPr>
              <a:t> жителей соответствующей территории, достигших</a:t>
            </a:r>
            <a:r>
              <a:rPr lang="en-US" sz="1500" dirty="0">
                <a:latin typeface="Georgia" pitchFamily="18" charset="0"/>
              </a:rPr>
              <a:t> </a:t>
            </a:r>
            <a:r>
              <a:rPr lang="ru-RU" sz="1500" dirty="0">
                <a:latin typeface="Georgia" pitchFamily="18" charset="0"/>
              </a:rPr>
              <a:t>16-летнего возраста.</a:t>
            </a:r>
            <a:endParaRPr lang="ru-RU" sz="1500" dirty="0">
              <a:latin typeface="Georgia" pitchFamily="18" charset="0"/>
            </a:endParaRPr>
          </a:p>
        </p:txBody>
      </p:sp>
      <p:sp>
        <p:nvSpPr>
          <p:cNvPr id="21" name="Прямоугольник 20"/>
          <p:cNvSpPr/>
          <p:nvPr/>
        </p:nvSpPr>
        <p:spPr>
          <a:xfrm>
            <a:off x="6586538" y="4421188"/>
            <a:ext cx="5256212" cy="12461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ru-RU" sz="1500" dirty="0">
                <a:latin typeface="Georgia" pitchFamily="18" charset="0"/>
              </a:rPr>
              <a:t>Учредительная конференция правомочна, если в ней принимает участие не менее </a:t>
            </a:r>
            <a:r>
              <a:rPr lang="ru-RU" sz="1500" b="1" dirty="0">
                <a:latin typeface="Georgia" pitchFamily="18" charset="0"/>
              </a:rPr>
              <a:t>двух третей</a:t>
            </a:r>
            <a:r>
              <a:rPr lang="ru-RU" sz="1500" dirty="0">
                <a:latin typeface="Georgia" pitchFamily="18" charset="0"/>
              </a:rPr>
              <a:t> избранных гражданами делегатов, представляющих не менее одной трети жителей соответствующей территории, достигших </a:t>
            </a:r>
            <a:br>
              <a:rPr lang="ru-RU" sz="1500" dirty="0">
                <a:latin typeface="Georgia" pitchFamily="18" charset="0"/>
              </a:rPr>
            </a:br>
            <a:r>
              <a:rPr lang="ru-RU" sz="1500" dirty="0">
                <a:latin typeface="Georgia" pitchFamily="18" charset="0"/>
              </a:rPr>
              <a:t>16-летнего возраста</a:t>
            </a:r>
            <a:endParaRPr lang="ru-RU" sz="1500" dirty="0">
              <a:latin typeface="Georgia"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4579"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Четвёртый шаг</a:t>
            </a:r>
            <a:endParaRPr lang="ru-RU" sz="500">
              <a:solidFill>
                <a:schemeClr val="bg1"/>
              </a:solidFill>
              <a:latin typeface="Georgia" pitchFamily="18" charset="0"/>
            </a:endParaRPr>
          </a:p>
        </p:txBody>
      </p:sp>
      <p:sp>
        <p:nvSpPr>
          <p:cNvPr id="22" name="Прямоугольник 21"/>
          <p:cNvSpPr/>
          <p:nvPr/>
        </p:nvSpPr>
        <p:spPr>
          <a:xfrm>
            <a:off x="357188" y="631825"/>
            <a:ext cx="5332412"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b="1" dirty="0">
                <a:solidFill>
                  <a:schemeClr val="tx1">
                    <a:lumMod val="85000"/>
                    <a:lumOff val="15000"/>
                  </a:schemeClr>
                </a:solidFill>
                <a:latin typeface="Georgia" pitchFamily="18" charset="0"/>
              </a:rPr>
              <a:t>Проведение учредительного мероприятия – собрания/конференции</a:t>
            </a:r>
            <a:endParaRPr lang="ru-RU" b="1" dirty="0">
              <a:solidFill>
                <a:schemeClr val="tx1">
                  <a:lumMod val="85000"/>
                  <a:lumOff val="15000"/>
                </a:schemeClr>
              </a:solidFill>
              <a:latin typeface="Georgia" pitchFamily="18" charset="0"/>
            </a:endParaRPr>
          </a:p>
        </p:txBody>
      </p:sp>
      <p:pic>
        <p:nvPicPr>
          <p:cNvPr id="24581" name="Рисунок 22" descr="Suspension-2.-Performance-Metrics-300x300.jpg"/>
          <p:cNvPicPr>
            <a:picLocks noChangeAspect="1"/>
          </p:cNvPicPr>
          <p:nvPr/>
        </p:nvPicPr>
        <p:blipFill>
          <a:blip r:embed="rId3"/>
          <a:srcRect l="20918" r="16327"/>
          <a:stretch>
            <a:fillRect/>
          </a:stretch>
        </p:blipFill>
        <p:spPr bwMode="auto">
          <a:xfrm>
            <a:off x="246063" y="2327275"/>
            <a:ext cx="1539875" cy="2647950"/>
          </a:xfrm>
          <a:prstGeom prst="rect">
            <a:avLst/>
          </a:prstGeom>
          <a:noFill/>
          <a:ln w="9525">
            <a:noFill/>
            <a:miter lim="800000"/>
            <a:headEnd/>
            <a:tailEnd/>
          </a:ln>
        </p:spPr>
      </p:pic>
      <p:sp>
        <p:nvSpPr>
          <p:cNvPr id="24" name="Rectangle 1"/>
          <p:cNvSpPr>
            <a:spLocks noChangeArrowheads="1"/>
          </p:cNvSpPr>
          <p:nvPr/>
        </p:nvSpPr>
        <p:spPr bwMode="auto">
          <a:xfrm>
            <a:off x="1987550" y="1544638"/>
            <a:ext cx="9120188" cy="46942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indent="342900" algn="ctr" defTabSz="914400">
              <a:tabLst>
                <a:tab pos="914400" algn="l"/>
              </a:tabLst>
            </a:pPr>
            <a:r>
              <a:rPr lang="ru-RU" sz="1500" b="1" u="sng">
                <a:solidFill>
                  <a:schemeClr val="tx1"/>
                </a:solidFill>
                <a:latin typeface="Georgia" pitchFamily="18" charset="0"/>
                <a:ea typeface="Calibri" pitchFamily="34" charset="0"/>
                <a:cs typeface="Times New Roman" pitchFamily="18" charset="0"/>
              </a:rPr>
              <a:t>План проведения учредительного мероприятия:</a:t>
            </a:r>
            <a:endParaRPr lang="ru-RU" sz="1500">
              <a:solidFill>
                <a:schemeClr val="tx1"/>
              </a:solidFill>
              <a:latin typeface="Georgia" pitchFamily="18" charset="0"/>
              <a:ea typeface="Calibri" pitchFamily="34" charset="0"/>
              <a:cs typeface="Times New Roman" pitchFamily="18" charset="0"/>
            </a:endParaRPr>
          </a:p>
          <a:p>
            <a:pPr indent="342900" algn="just" defTabSz="914400" eaLnBrk="0" hangingPunct="0">
              <a:buFont typeface="Calibri Light"/>
              <a:buAutoNum type="romanUcPeriod"/>
              <a:tabLst>
                <a:tab pos="914400" algn="l"/>
              </a:tabLst>
            </a:pPr>
            <a:r>
              <a:rPr lang="ru-RU" sz="1500">
                <a:solidFill>
                  <a:schemeClr val="tx1"/>
                </a:solidFill>
                <a:latin typeface="Georgia" pitchFamily="18" charset="0"/>
                <a:ea typeface="Calibri" pitchFamily="34" charset="0"/>
                <a:cs typeface="Times New Roman" pitchFamily="18" charset="0"/>
              </a:rPr>
              <a:t>Открытие мероприятия проводит представитель инициативной группы.</a:t>
            </a:r>
            <a:endParaRPr lang="ru-RU" sz="1500">
              <a:solidFill>
                <a:srgbClr val="000000"/>
              </a:solidFill>
              <a:latin typeface="Georgia" pitchFamily="18" charset="0"/>
              <a:cs typeface="Calibri" pitchFamily="34" charset="0"/>
            </a:endParaRPr>
          </a:p>
          <a:p>
            <a:pPr indent="342900" algn="just" defTabSz="914400" eaLnBrk="0" hangingPunct="0">
              <a:buFont typeface="Calibri Light"/>
              <a:buAutoNum type="romanUcPeriod"/>
              <a:tabLst>
                <a:tab pos="914400" algn="l"/>
              </a:tabLst>
            </a:pPr>
            <a:r>
              <a:rPr lang="ru-RU" sz="1500">
                <a:solidFill>
                  <a:schemeClr val="tx1"/>
                </a:solidFill>
                <a:latin typeface="Georgia" pitchFamily="18" charset="0"/>
                <a:cs typeface="Calibri" pitchFamily="34" charset="0"/>
              </a:rPr>
              <a:t>Представитель инициативной группы предлагает участникам мероприятия избрать из своего состава председателя и секретаря собрания (конференции). Порядок избрания определяется собранием (конференцией).</a:t>
            </a:r>
            <a:endParaRPr lang="ru-RU" sz="1500">
              <a:solidFill>
                <a:srgbClr val="000000"/>
              </a:solidFill>
              <a:latin typeface="Georgia" pitchFamily="18" charset="0"/>
              <a:cs typeface="Arial" charset="0"/>
            </a:endParaRPr>
          </a:p>
          <a:p>
            <a:pPr indent="342900" algn="just" defTabSz="914400" eaLnBrk="0" hangingPunct="0">
              <a:buFont typeface="Calibri Light"/>
              <a:buAutoNum type="romanUcPeriod"/>
              <a:tabLst>
                <a:tab pos="914400" algn="l"/>
              </a:tabLst>
            </a:pPr>
            <a:r>
              <a:rPr lang="ru-RU" sz="1500">
                <a:solidFill>
                  <a:schemeClr val="tx1"/>
                </a:solidFill>
                <a:latin typeface="Georgia" pitchFamily="18" charset="0"/>
                <a:cs typeface="Calibri" pitchFamily="34" charset="0"/>
              </a:rPr>
              <a:t>Функции председателя – ведение собрания (конференции) в соответствии с повесткой, предоставление слова выступающим. Функции секретаря – ведение протокола учредительного собрания (конференции). </a:t>
            </a:r>
            <a:endParaRPr lang="ru-RU" sz="1500">
              <a:solidFill>
                <a:srgbClr val="000000"/>
              </a:solidFill>
              <a:latin typeface="Georgia" pitchFamily="18" charset="0"/>
              <a:cs typeface="Arial" charset="0"/>
            </a:endParaRPr>
          </a:p>
          <a:p>
            <a:pPr indent="342900" algn="just" defTabSz="914400" eaLnBrk="0" hangingPunct="0">
              <a:buFont typeface="Calibri Light"/>
              <a:buAutoNum type="romanUcPeriod"/>
              <a:tabLst>
                <a:tab pos="914400" algn="l"/>
              </a:tabLst>
            </a:pPr>
            <a:r>
              <a:rPr lang="ru-RU" sz="1500">
                <a:solidFill>
                  <a:schemeClr val="tx1"/>
                </a:solidFill>
                <a:latin typeface="Georgia" pitchFamily="18" charset="0"/>
                <a:cs typeface="Calibri" pitchFamily="34" charset="0"/>
              </a:rPr>
              <a:t>Утверждается повестка учредительного собрания (конференции).</a:t>
            </a:r>
            <a:endParaRPr lang="ru-RU" sz="1500">
              <a:solidFill>
                <a:srgbClr val="000000"/>
              </a:solidFill>
              <a:latin typeface="Georgia" pitchFamily="18" charset="0"/>
              <a:cs typeface="Arial" charset="0"/>
            </a:endParaRPr>
          </a:p>
          <a:p>
            <a:pPr indent="342900" algn="just" defTabSz="914400" eaLnBrk="0" hangingPunct="0">
              <a:buFont typeface="Calibri Light"/>
              <a:buAutoNum type="romanUcPeriod"/>
              <a:tabLst>
                <a:tab pos="914400" algn="l"/>
              </a:tabLst>
            </a:pPr>
            <a:r>
              <a:rPr lang="ru-RU" sz="1500">
                <a:solidFill>
                  <a:schemeClr val="tx1"/>
                </a:solidFill>
                <a:latin typeface="Georgia" pitchFamily="18" charset="0"/>
                <a:cs typeface="Calibri" pitchFamily="34" charset="0"/>
              </a:rPr>
              <a:t>Решение на собрании (конференции) считается принятым, если за него проголосовало большинство от числа участников собрания (делегатов, присутствующих на конференции).</a:t>
            </a:r>
            <a:endParaRPr lang="ru-RU" sz="1500">
              <a:solidFill>
                <a:srgbClr val="000000"/>
              </a:solidFill>
              <a:latin typeface="Georgia" pitchFamily="18" charset="0"/>
              <a:cs typeface="Arial" charset="0"/>
            </a:endParaRPr>
          </a:p>
          <a:p>
            <a:pPr indent="342900" algn="just" defTabSz="914400" eaLnBrk="0" hangingPunct="0">
              <a:buFont typeface="Calibri Light"/>
              <a:buAutoNum type="romanUcPeriod"/>
              <a:tabLst>
                <a:tab pos="914400" algn="l"/>
              </a:tabLst>
            </a:pPr>
            <a:r>
              <a:rPr lang="ru-RU" sz="1500">
                <a:solidFill>
                  <a:schemeClr val="tx1"/>
                </a:solidFill>
                <a:latin typeface="Georgia" pitchFamily="18" charset="0"/>
                <a:cs typeface="Calibri" pitchFamily="34" charset="0"/>
              </a:rPr>
              <a:t>На учредительном мероприятии должны быть обсуждены и приняты решения по следующим вопросам:</a:t>
            </a:r>
            <a:endParaRPr lang="ru-RU" sz="1500">
              <a:solidFill>
                <a:srgbClr val="000000"/>
              </a:solidFill>
              <a:latin typeface="Georgia" pitchFamily="18" charset="0"/>
              <a:cs typeface="Arial" charset="0"/>
            </a:endParaRPr>
          </a:p>
          <a:p>
            <a:pPr indent="342900" algn="just" defTabSz="914400" eaLnBrk="0" hangingPunct="0">
              <a:buFont typeface="Calibri Light"/>
              <a:buAutoNum type="arabicPeriod"/>
              <a:tabLst>
                <a:tab pos="914400" algn="l"/>
              </a:tabLst>
            </a:pPr>
            <a:r>
              <a:rPr lang="ru-RU" sz="1300">
                <a:solidFill>
                  <a:schemeClr val="tx1"/>
                </a:solidFill>
                <a:latin typeface="Georgia" pitchFamily="18" charset="0"/>
                <a:cs typeface="Calibri" pitchFamily="34" charset="0"/>
              </a:rPr>
              <a:t>создание ТОС;</a:t>
            </a:r>
            <a:endParaRPr lang="ru-RU" sz="1300">
              <a:solidFill>
                <a:srgbClr val="000000"/>
              </a:solidFill>
              <a:latin typeface="Georgia" pitchFamily="18" charset="0"/>
              <a:cs typeface="Arial" charset="0"/>
            </a:endParaRPr>
          </a:p>
          <a:p>
            <a:pPr indent="342900" algn="just" defTabSz="914400" eaLnBrk="0" hangingPunct="0">
              <a:buFont typeface="Calibri Light"/>
              <a:buAutoNum type="arabicPeriod"/>
              <a:tabLst>
                <a:tab pos="914400" algn="l"/>
              </a:tabLst>
            </a:pPr>
            <a:r>
              <a:rPr lang="ru-RU" sz="1300">
                <a:solidFill>
                  <a:schemeClr val="tx1"/>
                </a:solidFill>
                <a:latin typeface="Georgia" pitchFamily="18" charset="0"/>
                <a:cs typeface="Calibri" pitchFamily="34" charset="0"/>
              </a:rPr>
              <a:t>об утверждении устава ТОС;</a:t>
            </a:r>
            <a:endParaRPr lang="ru-RU" sz="1300">
              <a:solidFill>
                <a:srgbClr val="000000"/>
              </a:solidFill>
              <a:latin typeface="Georgia" pitchFamily="18" charset="0"/>
              <a:cs typeface="Arial" charset="0"/>
            </a:endParaRPr>
          </a:p>
          <a:p>
            <a:pPr indent="342900" algn="just" defTabSz="914400" eaLnBrk="0" hangingPunct="0">
              <a:buFont typeface="Calibri Light"/>
              <a:buAutoNum type="arabicPeriod"/>
              <a:tabLst>
                <a:tab pos="914400" algn="l"/>
              </a:tabLst>
            </a:pPr>
            <a:r>
              <a:rPr lang="ru-RU" sz="1300">
                <a:solidFill>
                  <a:schemeClr val="tx1"/>
                </a:solidFill>
                <a:latin typeface="Georgia" pitchFamily="18" charset="0"/>
                <a:cs typeface="Calibri" pitchFamily="34" charset="0"/>
              </a:rPr>
              <a:t>об избрании органов ТОС с указанием срока их полномочий;</a:t>
            </a:r>
            <a:endParaRPr lang="ru-RU" sz="1300">
              <a:solidFill>
                <a:srgbClr val="000000"/>
              </a:solidFill>
              <a:latin typeface="Georgia" pitchFamily="18" charset="0"/>
              <a:cs typeface="Arial" charset="0"/>
            </a:endParaRPr>
          </a:p>
          <a:p>
            <a:pPr indent="342900" algn="just" defTabSz="914400" eaLnBrk="0" hangingPunct="0">
              <a:buFont typeface="Calibri Light"/>
              <a:buAutoNum type="arabicPeriod"/>
              <a:tabLst>
                <a:tab pos="914400" algn="l"/>
              </a:tabLst>
            </a:pPr>
            <a:r>
              <a:rPr lang="ru-RU" sz="1300">
                <a:solidFill>
                  <a:schemeClr val="tx1"/>
                </a:solidFill>
                <a:latin typeface="Georgia" pitchFamily="18" charset="0"/>
                <a:cs typeface="Calibri" pitchFamily="34" charset="0"/>
              </a:rPr>
              <a:t>о наделении (ненаделении) ТОС статусом юридического лица.</a:t>
            </a:r>
            <a:endParaRPr lang="ru-RU" sz="1300">
              <a:solidFill>
                <a:srgbClr val="000000"/>
              </a:solidFill>
              <a:latin typeface="Georgia" pitchFamily="18" charset="0"/>
              <a:cs typeface="Arial" charset="0"/>
            </a:endParaRPr>
          </a:p>
          <a:p>
            <a:pPr indent="342900" algn="just" defTabSz="914400" eaLnBrk="0" hangingPunct="0">
              <a:buFont typeface="Calibri Light"/>
              <a:buAutoNum type="arabicPeriod"/>
              <a:tabLst>
                <a:tab pos="914400" algn="l"/>
              </a:tabLst>
            </a:pPr>
            <a:r>
              <a:rPr lang="ru-RU" sz="1300">
                <a:solidFill>
                  <a:schemeClr val="tx1"/>
                </a:solidFill>
                <a:latin typeface="Georgia" pitchFamily="18" charset="0"/>
                <a:cs typeface="Calibri" pitchFamily="34" charset="0"/>
              </a:rPr>
              <a:t>об определении заявителя, уполномоченного представлять жителей территории, на которой планируется организовать ТОС, при установлении границ и регистрации устава ТОС, в порядке, установленном Уставом муниципального образовании и (или) нормативными правовыми актами;</a:t>
            </a:r>
            <a:endParaRPr lang="ru-RU" sz="1300">
              <a:solidFill>
                <a:srgbClr val="000000"/>
              </a:solidFill>
              <a:latin typeface="Georgia" pitchFamily="18" charset="0"/>
              <a:cs typeface="Arial" charset="0"/>
            </a:endParaRPr>
          </a:p>
          <a:p>
            <a:pPr indent="342900" algn="just" defTabSz="914400" eaLnBrk="0" hangingPunct="0">
              <a:buFont typeface="Calibri Light"/>
              <a:buAutoNum type="arabicPeriod"/>
              <a:tabLst>
                <a:tab pos="914400" algn="l"/>
              </a:tabLst>
            </a:pPr>
            <a:r>
              <a:rPr lang="ru-RU" sz="1300">
                <a:solidFill>
                  <a:schemeClr val="tx1"/>
                </a:solidFill>
                <a:latin typeface="Georgia" pitchFamily="18" charset="0"/>
                <a:cs typeface="Calibri" pitchFamily="34" charset="0"/>
              </a:rPr>
              <a:t>иные вопросы.</a:t>
            </a:r>
            <a:endParaRPr lang="ru-RU" sz="1300">
              <a:solidFill>
                <a:schemeClr val="tx1"/>
              </a:solidFill>
              <a:latin typeface="Georgia" pitchFamily="18" charset="0"/>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5603"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Пятый шаг</a:t>
            </a:r>
            <a:endParaRPr lang="ru-RU" sz="500">
              <a:solidFill>
                <a:schemeClr val="bg1"/>
              </a:solidFill>
              <a:latin typeface="Georgia" pitchFamily="18" charset="0"/>
            </a:endParaRPr>
          </a:p>
        </p:txBody>
      </p:sp>
      <p:sp>
        <p:nvSpPr>
          <p:cNvPr id="4" name="Прямоугольник 3"/>
          <p:cNvSpPr/>
          <p:nvPr/>
        </p:nvSpPr>
        <p:spPr>
          <a:xfrm>
            <a:off x="333375" y="668338"/>
            <a:ext cx="7202488" cy="6461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b="1" dirty="0">
                <a:solidFill>
                  <a:schemeClr val="tx1">
                    <a:lumMod val="85000"/>
                    <a:lumOff val="15000"/>
                  </a:schemeClr>
                </a:solidFill>
                <a:latin typeface="Georgia" pitchFamily="18" charset="0"/>
              </a:rPr>
              <a:t>Оформление документов,</a:t>
            </a:r>
          </a:p>
          <a:p>
            <a:pPr fontAlgn="auto">
              <a:spcBef>
                <a:spcPts val="0"/>
              </a:spcBef>
              <a:spcAft>
                <a:spcPts val="0"/>
              </a:spcAft>
              <a:defRPr/>
            </a:pPr>
            <a:r>
              <a:rPr lang="ru-RU" b="1" dirty="0">
                <a:solidFill>
                  <a:schemeClr val="tx1">
                    <a:lumMod val="85000"/>
                    <a:lumOff val="15000"/>
                  </a:schemeClr>
                </a:solidFill>
                <a:latin typeface="Georgia" pitchFamily="18" charset="0"/>
              </a:rPr>
              <a:t>принятых на учредительном собрании (конференции).</a:t>
            </a:r>
            <a:endParaRPr lang="ru-RU" b="1" dirty="0">
              <a:solidFill>
                <a:schemeClr val="tx1">
                  <a:lumMod val="85000"/>
                  <a:lumOff val="15000"/>
                </a:schemeClr>
              </a:solidFill>
              <a:latin typeface="Georgia" pitchFamily="18" charset="0"/>
            </a:endParaRPr>
          </a:p>
        </p:txBody>
      </p:sp>
      <p:sp>
        <p:nvSpPr>
          <p:cNvPr id="5" name="Прямоугольник 4"/>
          <p:cNvSpPr/>
          <p:nvPr/>
        </p:nvSpPr>
        <p:spPr>
          <a:xfrm>
            <a:off x="2190750" y="4856163"/>
            <a:ext cx="7632700" cy="10160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r>
              <a:rPr lang="ru-RU" sz="1500">
                <a:solidFill>
                  <a:srgbClr val="000000"/>
                </a:solidFill>
                <a:latin typeface="Georgia" pitchFamily="18" charset="0"/>
                <a:ea typeface="Calibri" pitchFamily="34" charset="0"/>
                <a:cs typeface="Times New Roman" pitchFamily="18" charset="0"/>
              </a:rPr>
              <a:t>протокол учредительного собрания (конференции) должен  храниться в месте, определенном на собрании (конференции). Житель соответствующей территории ТОС </a:t>
            </a:r>
            <a:r>
              <a:rPr lang="ru-RU" sz="1500" b="1">
                <a:solidFill>
                  <a:srgbClr val="000000"/>
                </a:solidFill>
                <a:latin typeface="Georgia" pitchFamily="18" charset="0"/>
                <a:ea typeface="Calibri" pitchFamily="34" charset="0"/>
                <a:cs typeface="Times New Roman" pitchFamily="18" charset="0"/>
              </a:rPr>
              <a:t>вправе </a:t>
            </a:r>
            <a:r>
              <a:rPr lang="ru-RU" sz="1500">
                <a:solidFill>
                  <a:srgbClr val="000000"/>
                </a:solidFill>
                <a:latin typeface="Georgia" pitchFamily="18" charset="0"/>
                <a:ea typeface="Calibri" pitchFamily="34" charset="0"/>
                <a:cs typeface="Times New Roman" pitchFamily="18" charset="0"/>
              </a:rPr>
              <a:t>знакомиться с протоколом учредительного собрания (конференции) граждан, делать из него выписки.</a:t>
            </a:r>
          </a:p>
        </p:txBody>
      </p:sp>
      <p:pic>
        <p:nvPicPr>
          <p:cNvPr id="25606" name="Рисунок 5"/>
          <p:cNvPicPr>
            <a:picLocks noChangeAspect="1"/>
          </p:cNvPicPr>
          <p:nvPr/>
        </p:nvPicPr>
        <p:blipFill>
          <a:blip r:embed="rId3"/>
          <a:srcRect/>
          <a:stretch>
            <a:fillRect/>
          </a:stretch>
        </p:blipFill>
        <p:spPr bwMode="auto">
          <a:xfrm>
            <a:off x="1177925" y="4903788"/>
            <a:ext cx="896938" cy="1019175"/>
          </a:xfrm>
          <a:prstGeom prst="rect">
            <a:avLst/>
          </a:prstGeom>
          <a:noFill/>
          <a:ln w="9525">
            <a:noFill/>
            <a:miter lim="800000"/>
            <a:headEnd/>
            <a:tailEnd/>
          </a:ln>
        </p:spPr>
      </p:pic>
      <p:sp>
        <p:nvSpPr>
          <p:cNvPr id="7" name="Rectangle 1"/>
          <p:cNvSpPr>
            <a:spLocks noChangeArrowheads="1"/>
          </p:cNvSpPr>
          <p:nvPr/>
        </p:nvSpPr>
        <p:spPr bwMode="auto">
          <a:xfrm>
            <a:off x="1047750" y="1519238"/>
            <a:ext cx="7926388" cy="30924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defTabSz="914400">
              <a:tabLst>
                <a:tab pos="906463" algn="l"/>
              </a:tabLst>
            </a:pPr>
            <a:r>
              <a:rPr lang="ru-RU" sz="1500">
                <a:solidFill>
                  <a:schemeClr val="tx1"/>
                </a:solidFill>
                <a:latin typeface="Georgia" pitchFamily="18" charset="0"/>
                <a:ea typeface="Calibri" pitchFamily="34" charset="0"/>
                <a:cs typeface="Times New Roman" pitchFamily="18" charset="0"/>
              </a:rPr>
              <a:t>Решения, принятые на учредительном собрании (конференции)  оформляются протоколом.</a:t>
            </a:r>
          </a:p>
          <a:p>
            <a:pPr algn="ctr" defTabSz="914400" eaLnBrk="0" hangingPunct="0">
              <a:tabLst>
                <a:tab pos="906463" algn="l"/>
              </a:tabLst>
            </a:pPr>
            <a:r>
              <a:rPr lang="ru-RU" sz="1500" b="1">
                <a:solidFill>
                  <a:schemeClr val="tx1"/>
                </a:solidFill>
                <a:latin typeface="Georgia" pitchFamily="18" charset="0"/>
                <a:ea typeface="Calibri" pitchFamily="34" charset="0"/>
                <a:cs typeface="Times New Roman" pitchFamily="18" charset="0"/>
              </a:rPr>
              <a:t>Требования к протоколу:</a:t>
            </a:r>
            <a:endParaRPr lang="ru-RU" sz="1500" b="1">
              <a:solidFill>
                <a:schemeClr val="tx1"/>
              </a:solidFill>
              <a:latin typeface="Georgia" pitchFamily="18" charset="0"/>
              <a:cs typeface="Arial" charset="0"/>
            </a:endParaRPr>
          </a:p>
          <a:p>
            <a:pPr algn="just" defTabSz="914400" eaLnBrk="0" hangingPunct="0">
              <a:buFont typeface="Wingdings" pitchFamily="2" charset="2"/>
              <a:buChar char="ü"/>
              <a:tabLst>
                <a:tab pos="906463" algn="l"/>
              </a:tabLst>
            </a:pPr>
            <a:r>
              <a:rPr lang="ru-RU" sz="1500">
                <a:solidFill>
                  <a:schemeClr val="tx1"/>
                </a:solidFill>
                <a:latin typeface="Georgia" pitchFamily="18" charset="0"/>
                <a:cs typeface="Calibri" pitchFamily="34" charset="0"/>
              </a:rPr>
              <a:t>должен содержать данные о дате и месте проведения;</a:t>
            </a:r>
            <a:endParaRPr lang="ru-RU" sz="1500">
              <a:solidFill>
                <a:srgbClr val="000000"/>
              </a:solidFill>
              <a:latin typeface="Georgia" pitchFamily="18" charset="0"/>
              <a:cs typeface="Arial" charset="0"/>
            </a:endParaRPr>
          </a:p>
          <a:p>
            <a:pPr algn="just" defTabSz="914400" eaLnBrk="0" hangingPunct="0">
              <a:buFont typeface="Wingdings" pitchFamily="2" charset="2"/>
              <a:buChar char="ü"/>
              <a:tabLst>
                <a:tab pos="906463" algn="l"/>
              </a:tabLst>
            </a:pPr>
            <a:r>
              <a:rPr lang="ru-RU" sz="1500">
                <a:solidFill>
                  <a:schemeClr val="tx1"/>
                </a:solidFill>
                <a:latin typeface="Georgia" pitchFamily="18" charset="0"/>
                <a:cs typeface="Calibri" pitchFamily="34" charset="0"/>
              </a:rPr>
              <a:t>должно быть указано общее число участников учредительного собрания  (избранных делегатов, имеющих право принимать решение на конференции количество делегатов);</a:t>
            </a:r>
            <a:endParaRPr lang="ru-RU" sz="1500">
              <a:solidFill>
                <a:srgbClr val="000000"/>
              </a:solidFill>
              <a:latin typeface="Georgia" pitchFamily="18" charset="0"/>
              <a:cs typeface="Arial" charset="0"/>
            </a:endParaRPr>
          </a:p>
          <a:p>
            <a:pPr algn="just" defTabSz="914400" eaLnBrk="0" hangingPunct="0">
              <a:buFont typeface="Wingdings" pitchFamily="2" charset="2"/>
              <a:buChar char="ü"/>
              <a:tabLst>
                <a:tab pos="906463" algn="l"/>
              </a:tabLst>
            </a:pPr>
            <a:r>
              <a:rPr lang="ru-RU" sz="1500">
                <a:solidFill>
                  <a:schemeClr val="tx1"/>
                </a:solidFill>
                <a:latin typeface="Georgia" pitchFamily="18" charset="0"/>
                <a:cs typeface="Calibri" pitchFamily="34" charset="0"/>
              </a:rPr>
              <a:t>должно быть указано количество принявших участие в работе учредительного собрания (конференции);</a:t>
            </a:r>
            <a:endParaRPr lang="ru-RU" sz="1500">
              <a:solidFill>
                <a:srgbClr val="000000"/>
              </a:solidFill>
              <a:latin typeface="Georgia" pitchFamily="18" charset="0"/>
              <a:cs typeface="Arial" charset="0"/>
            </a:endParaRPr>
          </a:p>
          <a:p>
            <a:pPr algn="just" defTabSz="914400" eaLnBrk="0" hangingPunct="0">
              <a:buFont typeface="Wingdings" pitchFamily="2" charset="2"/>
              <a:buChar char="ü"/>
              <a:tabLst>
                <a:tab pos="906463" algn="l"/>
              </a:tabLst>
            </a:pPr>
            <a:r>
              <a:rPr lang="ru-RU" sz="1500">
                <a:solidFill>
                  <a:schemeClr val="tx1"/>
                </a:solidFill>
                <a:latin typeface="Georgia" pitchFamily="18" charset="0"/>
                <a:cs typeface="Calibri" pitchFamily="34" charset="0"/>
              </a:rPr>
              <a:t>указываются принятые решения;</a:t>
            </a:r>
            <a:endParaRPr lang="ru-RU" sz="1500">
              <a:solidFill>
                <a:srgbClr val="000000"/>
              </a:solidFill>
              <a:latin typeface="Georgia" pitchFamily="18" charset="0"/>
              <a:cs typeface="Arial" charset="0"/>
            </a:endParaRPr>
          </a:p>
          <a:p>
            <a:pPr algn="just" defTabSz="914400" eaLnBrk="0" hangingPunct="0">
              <a:buFont typeface="Wingdings" pitchFamily="2" charset="2"/>
              <a:buChar char="ü"/>
              <a:tabLst>
                <a:tab pos="906463" algn="l"/>
              </a:tabLst>
            </a:pPr>
            <a:r>
              <a:rPr lang="ru-RU" sz="1500">
                <a:solidFill>
                  <a:schemeClr val="tx1"/>
                </a:solidFill>
                <a:latin typeface="Georgia" pitchFamily="18" charset="0"/>
                <a:cs typeface="Calibri" pitchFamily="34" charset="0"/>
              </a:rPr>
              <a:t>подписывается председателем и секретарем;</a:t>
            </a:r>
            <a:endParaRPr lang="ru-RU" sz="1500">
              <a:solidFill>
                <a:srgbClr val="000000"/>
              </a:solidFill>
              <a:latin typeface="Georgia" pitchFamily="18" charset="0"/>
              <a:cs typeface="Arial" charset="0"/>
            </a:endParaRPr>
          </a:p>
          <a:p>
            <a:pPr algn="just" defTabSz="914400" eaLnBrk="0" hangingPunct="0">
              <a:buFont typeface="Wingdings" pitchFamily="2" charset="2"/>
              <a:buChar char="ü"/>
              <a:tabLst>
                <a:tab pos="906463" algn="l"/>
              </a:tabLst>
            </a:pPr>
            <a:r>
              <a:rPr lang="ru-RU" sz="1500">
                <a:solidFill>
                  <a:schemeClr val="tx1"/>
                </a:solidFill>
                <a:latin typeface="Georgia" pitchFamily="18" charset="0"/>
                <a:cs typeface="Calibri" pitchFamily="34" charset="0"/>
              </a:rPr>
              <a:t>должен быть пронумерован, прошит, склеен и заверен на склейке подписями председателя и секретаря.</a:t>
            </a:r>
            <a:endParaRPr lang="ru-RU" sz="1500">
              <a:solidFill>
                <a:schemeClr val="tx1"/>
              </a:solidFill>
              <a:latin typeface="Georgia" pitchFamily="18"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6627"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Шестой шаг</a:t>
            </a:r>
            <a:endParaRPr lang="ru-RU" sz="500">
              <a:solidFill>
                <a:schemeClr val="bg1"/>
              </a:solidFill>
              <a:latin typeface="Georgia" pitchFamily="18" charset="0"/>
            </a:endParaRPr>
          </a:p>
        </p:txBody>
      </p:sp>
      <p:sp>
        <p:nvSpPr>
          <p:cNvPr id="4" name="Rectangle 1"/>
          <p:cNvSpPr>
            <a:spLocks noChangeArrowheads="1"/>
          </p:cNvSpPr>
          <p:nvPr/>
        </p:nvSpPr>
        <p:spPr bwMode="auto">
          <a:xfrm>
            <a:off x="334963" y="549275"/>
            <a:ext cx="3492500" cy="3683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defTabSz="914400">
              <a:defRPr/>
            </a:pPr>
            <a:r>
              <a:rPr lang="ru-RU" b="1" dirty="0">
                <a:solidFill>
                  <a:schemeClr val="tx1">
                    <a:lumMod val="85000"/>
                    <a:lumOff val="15000"/>
                  </a:schemeClr>
                </a:solidFill>
                <a:latin typeface="Georgia" pitchFamily="18" charset="0"/>
                <a:ea typeface="Calibri" pitchFamily="34" charset="0"/>
                <a:cs typeface="Times New Roman" pitchFamily="18" charset="0"/>
              </a:rPr>
              <a:t>Регистрация Устава ТОС</a:t>
            </a:r>
            <a:endParaRPr lang="ru-RU" b="1" dirty="0">
              <a:solidFill>
                <a:schemeClr val="tx1">
                  <a:lumMod val="85000"/>
                  <a:lumOff val="15000"/>
                </a:schemeClr>
              </a:solidFill>
              <a:latin typeface="Georgia" pitchFamily="18" charset="0"/>
              <a:cs typeface="Arial" pitchFamily="34" charset="0"/>
            </a:endParaRPr>
          </a:p>
        </p:txBody>
      </p:sp>
      <p:pic>
        <p:nvPicPr>
          <p:cNvPr id="26629" name="Рисунок 4"/>
          <p:cNvPicPr>
            <a:picLocks noChangeAspect="1"/>
          </p:cNvPicPr>
          <p:nvPr/>
        </p:nvPicPr>
        <p:blipFill>
          <a:blip r:embed="rId3"/>
          <a:srcRect/>
          <a:stretch>
            <a:fillRect/>
          </a:stretch>
        </p:blipFill>
        <p:spPr bwMode="auto">
          <a:xfrm>
            <a:off x="160338" y="4383088"/>
            <a:ext cx="895350" cy="1017587"/>
          </a:xfrm>
          <a:prstGeom prst="rect">
            <a:avLst/>
          </a:prstGeom>
          <a:noFill/>
          <a:ln w="9525">
            <a:noFill/>
            <a:miter lim="800000"/>
            <a:headEnd/>
            <a:tailEnd/>
          </a:ln>
        </p:spPr>
      </p:pic>
      <p:sp>
        <p:nvSpPr>
          <p:cNvPr id="6" name="Rectangle 2"/>
          <p:cNvSpPr>
            <a:spLocks noChangeArrowheads="1"/>
          </p:cNvSpPr>
          <p:nvPr/>
        </p:nvSpPr>
        <p:spPr bwMode="auto">
          <a:xfrm>
            <a:off x="1039813" y="4152900"/>
            <a:ext cx="5784850" cy="1708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defTabSz="914400"/>
            <a:r>
              <a:rPr lang="ru-RU" sz="1500">
                <a:solidFill>
                  <a:schemeClr val="tx1"/>
                </a:solidFill>
                <a:latin typeface="Georgia" pitchFamily="18" charset="0"/>
                <a:ea typeface="Calibri" pitchFamily="34" charset="0"/>
                <a:cs typeface="Times New Roman" pitchFamily="18" charset="0"/>
              </a:rPr>
              <a:t>Устав ТОС подлежит </a:t>
            </a:r>
            <a:r>
              <a:rPr lang="ru-RU" sz="1500" b="1">
                <a:solidFill>
                  <a:schemeClr val="tx1"/>
                </a:solidFill>
                <a:latin typeface="Georgia" pitchFamily="18" charset="0"/>
                <a:ea typeface="Calibri" pitchFamily="34" charset="0"/>
                <a:cs typeface="Times New Roman" pitchFamily="18" charset="0"/>
              </a:rPr>
              <a:t>обязательной регистрации</a:t>
            </a:r>
            <a:r>
              <a:rPr lang="ru-RU" sz="1500">
                <a:solidFill>
                  <a:schemeClr val="tx1"/>
                </a:solidFill>
                <a:latin typeface="Georgia" pitchFamily="18" charset="0"/>
                <a:ea typeface="Calibri" pitchFamily="34" charset="0"/>
                <a:cs typeface="Times New Roman" pitchFamily="18" charset="0"/>
              </a:rPr>
              <a:t> уполномоченным органом местного самоуправления  соответствующего муниципального образования. В нормативных актах о территориальном общественно самоуправлении могут устанавливаться сроки внесения Устава ТОС на регистрацию с момента проведения учредительного собрания (конференции) ТОС.</a:t>
            </a:r>
          </a:p>
        </p:txBody>
      </p:sp>
      <p:sp>
        <p:nvSpPr>
          <p:cNvPr id="7" name="Rectangle 3"/>
          <p:cNvSpPr>
            <a:spLocks noChangeArrowheads="1"/>
          </p:cNvSpPr>
          <p:nvPr/>
        </p:nvSpPr>
        <p:spPr bwMode="auto">
          <a:xfrm>
            <a:off x="377825" y="1503363"/>
            <a:ext cx="6437313" cy="21701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fontAlgn="auto">
              <a:spcBef>
                <a:spcPts val="0"/>
              </a:spcBef>
              <a:spcAft>
                <a:spcPts val="0"/>
              </a:spcAft>
              <a:defRPr/>
            </a:pPr>
            <a:r>
              <a:rPr lang="en-US" sz="1500" b="1" dirty="0">
                <a:latin typeface="Georgia" pitchFamily="18" charset="0"/>
              </a:rPr>
              <a:t>I. </a:t>
            </a:r>
            <a:r>
              <a:rPr lang="ru-RU" sz="1500" b="1" dirty="0">
                <a:latin typeface="Georgia" pitchFamily="18" charset="0"/>
              </a:rPr>
              <a:t>Для регистрации Устава ТОС уполномоченные лица представляют в уполномоченный орган местного самоуправления следующие документы:</a:t>
            </a:r>
          </a:p>
          <a:p>
            <a:pPr fontAlgn="auto">
              <a:spcBef>
                <a:spcPts val="0"/>
              </a:spcBef>
              <a:spcAft>
                <a:spcPts val="0"/>
              </a:spcAft>
              <a:defRPr/>
            </a:pPr>
            <a:r>
              <a:rPr lang="ru-RU" sz="1500" dirty="0">
                <a:latin typeface="Georgia" pitchFamily="18" charset="0"/>
              </a:rPr>
              <a:t> </a:t>
            </a:r>
          </a:p>
          <a:p>
            <a:pPr marL="342900" indent="-342900" algn="just" fontAlgn="auto">
              <a:spcBef>
                <a:spcPts val="0"/>
              </a:spcBef>
              <a:spcAft>
                <a:spcPts val="0"/>
              </a:spcAft>
              <a:buFont typeface="+mj-lt"/>
              <a:buAutoNum type="arabicPeriod"/>
              <a:defRPr/>
            </a:pPr>
            <a:r>
              <a:rPr lang="ru-RU" sz="1500" dirty="0">
                <a:latin typeface="Georgia" pitchFamily="18" charset="0"/>
              </a:rPr>
              <a:t>Устав территориального общественного самоуправления – 2 экз. (должен быть прошнурован, пронумерован, склеен и заверен на склейке подписями);</a:t>
            </a:r>
            <a:endParaRPr lang="en-US" sz="1500" dirty="0">
              <a:latin typeface="Georgia" pitchFamily="18" charset="0"/>
            </a:endParaRPr>
          </a:p>
          <a:p>
            <a:pPr marL="342900" indent="-342900" algn="just" fontAlgn="auto">
              <a:spcBef>
                <a:spcPts val="0"/>
              </a:spcBef>
              <a:spcAft>
                <a:spcPts val="0"/>
              </a:spcAft>
              <a:buFont typeface="+mj-lt"/>
              <a:buAutoNum type="arabicPeriod"/>
              <a:defRPr/>
            </a:pPr>
            <a:r>
              <a:rPr lang="ru-RU" sz="1500" dirty="0">
                <a:latin typeface="Georgia" pitchFamily="18" charset="0"/>
              </a:rPr>
              <a:t>Выписка из протокола учредительного собрания (конференции) о принятии Устава ТОС.</a:t>
            </a:r>
          </a:p>
        </p:txBody>
      </p:sp>
      <p:sp>
        <p:nvSpPr>
          <p:cNvPr id="8" name="Прямоугольник 7"/>
          <p:cNvSpPr/>
          <p:nvPr/>
        </p:nvSpPr>
        <p:spPr>
          <a:xfrm>
            <a:off x="7256463" y="655638"/>
            <a:ext cx="4591050" cy="49387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1500" b="1" dirty="0">
                <a:latin typeface="Georgia" pitchFamily="18" charset="0"/>
              </a:rPr>
              <a:t>II. </a:t>
            </a:r>
            <a:r>
              <a:rPr lang="ru-RU" sz="1500" b="1" dirty="0">
                <a:latin typeface="Georgia" pitchFamily="18" charset="0"/>
              </a:rPr>
              <a:t>Уполномоченный орган местного самоуправления:</a:t>
            </a:r>
          </a:p>
          <a:p>
            <a:pPr algn="just" fontAlgn="auto">
              <a:spcBef>
                <a:spcPts val="0"/>
              </a:spcBef>
              <a:spcAft>
                <a:spcPts val="0"/>
              </a:spcAft>
              <a:defRPr/>
            </a:pPr>
            <a:r>
              <a:rPr lang="ru-RU" sz="1500" dirty="0">
                <a:latin typeface="Georgia" pitchFamily="18" charset="0"/>
              </a:rPr>
              <a:t> </a:t>
            </a:r>
            <a:endParaRPr lang="en-US" sz="1500" dirty="0">
              <a:latin typeface="Georgia" pitchFamily="18" charset="0"/>
            </a:endParaRPr>
          </a:p>
          <a:p>
            <a:pPr marL="342900" indent="-342900" algn="just" fontAlgn="auto">
              <a:spcBef>
                <a:spcPts val="0"/>
              </a:spcBef>
              <a:spcAft>
                <a:spcPts val="0"/>
              </a:spcAft>
              <a:buFont typeface="+mj-lt"/>
              <a:buAutoNum type="arabicPeriod"/>
              <a:defRPr/>
            </a:pPr>
            <a:r>
              <a:rPr lang="ru-RU" sz="1500" b="1" u="sng" dirty="0">
                <a:latin typeface="Georgia" pitchFamily="18" charset="0"/>
              </a:rPr>
              <a:t>в случае регистрации Устава ТОС:</a:t>
            </a:r>
            <a:endParaRPr lang="en-US" sz="1500" b="1" u="sng" dirty="0">
              <a:latin typeface="Georgia" pitchFamily="18" charset="0"/>
            </a:endParaRPr>
          </a:p>
          <a:p>
            <a:pPr marL="342900" indent="-342900" algn="just" fontAlgn="auto">
              <a:spcBef>
                <a:spcPts val="0"/>
              </a:spcBef>
              <a:spcAft>
                <a:spcPts val="0"/>
              </a:spcAft>
              <a:buFont typeface="Wingdings" pitchFamily="2" charset="2"/>
              <a:buChar char="§"/>
              <a:defRPr/>
            </a:pPr>
            <a:r>
              <a:rPr lang="ru-RU" sz="1500" dirty="0">
                <a:latin typeface="Georgia" pitchFamily="18" charset="0"/>
              </a:rPr>
              <a:t>вносит соответствующую запись в Реестр Уставов ТОС в муниципальном образовании;</a:t>
            </a:r>
            <a:endParaRPr lang="en-US" sz="1500" dirty="0">
              <a:latin typeface="Georgia" pitchFamily="18" charset="0"/>
            </a:endParaRPr>
          </a:p>
          <a:p>
            <a:pPr marL="342900" indent="-342900" algn="just" fontAlgn="auto">
              <a:spcBef>
                <a:spcPts val="0"/>
              </a:spcBef>
              <a:spcAft>
                <a:spcPts val="0"/>
              </a:spcAft>
              <a:buFont typeface="Wingdings" pitchFamily="2" charset="2"/>
              <a:buChar char="§"/>
              <a:defRPr/>
            </a:pPr>
            <a:r>
              <a:rPr lang="ru-RU" sz="1500" dirty="0">
                <a:latin typeface="Georgia" pitchFamily="18" charset="0"/>
              </a:rPr>
              <a:t>направляет заявителю: зарегистрированный Устав ТОС (с печатью уполномоченного органа МСУ и подписью ответственного лица за регистрацию), копию нормативного акта о регистрации Устава ТОС, копию нормативного акта об установлении границ ТОС.</a:t>
            </a:r>
          </a:p>
          <a:p>
            <a:pPr marL="342900" indent="-342900" algn="just" fontAlgn="auto">
              <a:spcBef>
                <a:spcPts val="0"/>
              </a:spcBef>
              <a:spcAft>
                <a:spcPts val="0"/>
              </a:spcAft>
              <a:buFont typeface="+mj-lt"/>
              <a:buAutoNum type="arabicPeriod" startAt="2"/>
              <a:defRPr/>
            </a:pPr>
            <a:r>
              <a:rPr lang="ru-RU" sz="1500" b="1" u="sng" dirty="0">
                <a:latin typeface="Georgia" pitchFamily="18" charset="0"/>
              </a:rPr>
              <a:t>в случае принятия решения об отказе в регистрации Устава ТОС:</a:t>
            </a:r>
          </a:p>
          <a:p>
            <a:pPr marL="342900" indent="-342900" algn="just" fontAlgn="auto">
              <a:spcBef>
                <a:spcPts val="0"/>
              </a:spcBef>
              <a:spcAft>
                <a:spcPts val="0"/>
              </a:spcAft>
              <a:buFont typeface="Wingdings" pitchFamily="2" charset="2"/>
              <a:buChar char="§"/>
              <a:defRPr/>
            </a:pPr>
            <a:r>
              <a:rPr lang="ru-RU" sz="1500" dirty="0">
                <a:latin typeface="Georgia" pitchFamily="18" charset="0"/>
              </a:rPr>
              <a:t>направляет заявителю мотивированный ответ;</a:t>
            </a:r>
          </a:p>
          <a:p>
            <a:pPr marL="342900" indent="-342900" algn="just" fontAlgn="auto">
              <a:spcBef>
                <a:spcPts val="0"/>
              </a:spcBef>
              <a:spcAft>
                <a:spcPts val="0"/>
              </a:spcAft>
              <a:buFont typeface="Wingdings" pitchFamily="2" charset="2"/>
              <a:buChar char="§"/>
              <a:defRPr/>
            </a:pPr>
            <a:r>
              <a:rPr lang="ru-RU" sz="1500" dirty="0">
                <a:latin typeface="Georgia" pitchFamily="18" charset="0"/>
              </a:rPr>
              <a:t>при необходимости сотрудники уполномоченного органа разъясняют заявителю причины отказа и оказывают помощь  в устранении недостатков.</a:t>
            </a:r>
            <a:endParaRPr lang="ru-RU" sz="1500" dirty="0">
              <a:latin typeface="Georgi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7651"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Седьмой шаг</a:t>
            </a:r>
            <a:endParaRPr lang="ru-RU" sz="500">
              <a:solidFill>
                <a:schemeClr val="bg1"/>
              </a:solidFill>
              <a:latin typeface="Georgia" pitchFamily="18" charset="0"/>
            </a:endParaRPr>
          </a:p>
        </p:txBody>
      </p:sp>
      <p:sp>
        <p:nvSpPr>
          <p:cNvPr id="10" name="Rectangle 1"/>
          <p:cNvSpPr>
            <a:spLocks noChangeArrowheads="1"/>
          </p:cNvSpPr>
          <p:nvPr/>
        </p:nvSpPr>
        <p:spPr bwMode="auto">
          <a:xfrm>
            <a:off x="323850" y="638175"/>
            <a:ext cx="4713288" cy="646113"/>
          </a:xfrm>
          <a:prstGeom prst="rect">
            <a:avLst/>
          </a:prstGeom>
          <a:noFill/>
          <a:ln w="9525">
            <a:noFill/>
            <a:miter lim="800000"/>
            <a:headEnd/>
            <a:tailEnd/>
          </a:ln>
          <a:effectLst/>
        </p:spPr>
        <p:txBody>
          <a:bodyPr anchor="ctr">
            <a:spAutoFit/>
          </a:bodyPr>
          <a:lstStyle/>
          <a:p>
            <a:pPr algn="just" defTabSz="914400">
              <a:defRPr/>
            </a:pPr>
            <a:r>
              <a:rPr lang="ru-RU" b="1" dirty="0">
                <a:solidFill>
                  <a:schemeClr val="tx1">
                    <a:lumMod val="85000"/>
                    <a:lumOff val="15000"/>
                  </a:schemeClr>
                </a:solidFill>
                <a:latin typeface="Georgia" pitchFamily="18" charset="0"/>
                <a:ea typeface="Calibri" pitchFamily="34" charset="0"/>
                <a:cs typeface="Times New Roman" pitchFamily="18" charset="0"/>
              </a:rPr>
              <a:t>Государственная регистрации ТОС в качестве юридического лица</a:t>
            </a:r>
            <a:endParaRPr lang="ru-RU" dirty="0">
              <a:solidFill>
                <a:schemeClr val="tx1">
                  <a:lumMod val="85000"/>
                  <a:lumOff val="15000"/>
                </a:schemeClr>
              </a:solidFill>
              <a:latin typeface="Georgia" pitchFamily="18" charset="0"/>
              <a:cs typeface="Arial" pitchFamily="34" charset="0"/>
            </a:endParaRPr>
          </a:p>
        </p:txBody>
      </p:sp>
      <p:pic>
        <p:nvPicPr>
          <p:cNvPr id="11" name="Рисунок 10" descr="Startovyj-nabor-franchajzera.-Komplekt-Standart..jpg"/>
          <p:cNvPicPr>
            <a:picLocks noChangeAspect="1"/>
          </p:cNvPicPr>
          <p:nvPr/>
        </p:nvPicPr>
        <p:blipFill>
          <a:blip r:embed="rId3" cstate="print"/>
          <a:srcRect l="14930" t="5568" r="13336"/>
          <a:stretch>
            <a:fillRect/>
          </a:stretch>
        </p:blipFill>
        <p:spPr>
          <a:xfrm>
            <a:off x="3923681" y="4102637"/>
            <a:ext cx="2592288" cy="2132856"/>
          </a:xfrm>
          <a:prstGeom prst="rect">
            <a:avLst/>
          </a:prstGeom>
          <a:ln>
            <a:noFill/>
          </a:ln>
          <a:effectLst>
            <a:softEdge rad="112500"/>
          </a:effectLst>
        </p:spPr>
      </p:pic>
      <p:sp>
        <p:nvSpPr>
          <p:cNvPr id="12" name="Rectangle 2"/>
          <p:cNvSpPr>
            <a:spLocks noChangeArrowheads="1"/>
          </p:cNvSpPr>
          <p:nvPr/>
        </p:nvSpPr>
        <p:spPr bwMode="auto">
          <a:xfrm>
            <a:off x="333375" y="1425575"/>
            <a:ext cx="4983163" cy="1708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indent="449263" algn="just" defTabSz="914400"/>
            <a:r>
              <a:rPr lang="en-US" sz="1500" b="1">
                <a:solidFill>
                  <a:schemeClr val="tx1"/>
                </a:solidFill>
                <a:latin typeface="Georgia" pitchFamily="18" charset="0"/>
                <a:ea typeface="Calibri" pitchFamily="34" charset="0"/>
                <a:cs typeface="Times New Roman" pitchFamily="18" charset="0"/>
              </a:rPr>
              <a:t>I. </a:t>
            </a:r>
            <a:r>
              <a:rPr lang="ru-RU" sz="1500" b="1">
                <a:solidFill>
                  <a:schemeClr val="tx1"/>
                </a:solidFill>
                <a:latin typeface="Georgia" pitchFamily="18" charset="0"/>
                <a:ea typeface="Calibri" pitchFamily="34" charset="0"/>
                <a:cs typeface="Times New Roman" pitchFamily="18" charset="0"/>
              </a:rPr>
              <a:t>В п.5 ст.27 Федерального закона от 06.03.2003 №131-ФЗ «Об общих принципах организации местного самоуправления»</a:t>
            </a:r>
            <a:r>
              <a:rPr lang="ru-RU" sz="1500">
                <a:solidFill>
                  <a:schemeClr val="tx1"/>
                </a:solidFill>
                <a:latin typeface="Georgia" pitchFamily="18" charset="0"/>
                <a:ea typeface="Calibri" pitchFamily="34" charset="0"/>
                <a:cs typeface="Times New Roman" pitchFamily="18" charset="0"/>
              </a:rPr>
              <a:t> определяется, что ТОС может являться юридическим лицом и в этом случае подлежит государственной регистрации в организационно-правовой форме некоммерческой организации.</a:t>
            </a:r>
          </a:p>
        </p:txBody>
      </p:sp>
      <p:pic>
        <p:nvPicPr>
          <p:cNvPr id="27655" name="Рисунок 12"/>
          <p:cNvPicPr>
            <a:picLocks noChangeAspect="1"/>
          </p:cNvPicPr>
          <p:nvPr/>
        </p:nvPicPr>
        <p:blipFill>
          <a:blip r:embed="rId4"/>
          <a:srcRect/>
          <a:stretch>
            <a:fillRect/>
          </a:stretch>
        </p:blipFill>
        <p:spPr bwMode="auto">
          <a:xfrm>
            <a:off x="152400" y="3756025"/>
            <a:ext cx="896938" cy="1017588"/>
          </a:xfrm>
          <a:prstGeom prst="rect">
            <a:avLst/>
          </a:prstGeom>
          <a:noFill/>
          <a:ln w="9525">
            <a:noFill/>
            <a:miter lim="800000"/>
            <a:headEnd/>
            <a:tailEnd/>
          </a:ln>
        </p:spPr>
      </p:pic>
      <p:sp>
        <p:nvSpPr>
          <p:cNvPr id="14" name="Прямоугольник 13"/>
          <p:cNvSpPr/>
          <p:nvPr/>
        </p:nvSpPr>
        <p:spPr>
          <a:xfrm>
            <a:off x="1060450" y="3708400"/>
            <a:ext cx="3036888" cy="10160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sz="1500" dirty="0">
                <a:latin typeface="Georgia" pitchFamily="18" charset="0"/>
              </a:rPr>
              <a:t>вопрос о наделении ТОС статусом юридического лица должен быть обязательно определен в Уставе ТОС.</a:t>
            </a:r>
            <a:endParaRPr lang="ru-RU" sz="1500" dirty="0">
              <a:latin typeface="Georgia" pitchFamily="18" charset="0"/>
            </a:endParaRPr>
          </a:p>
        </p:txBody>
      </p:sp>
      <p:sp>
        <p:nvSpPr>
          <p:cNvPr id="15" name="Rectangle 3"/>
          <p:cNvSpPr>
            <a:spLocks noChangeArrowheads="1"/>
          </p:cNvSpPr>
          <p:nvPr/>
        </p:nvSpPr>
        <p:spPr bwMode="auto">
          <a:xfrm>
            <a:off x="6078538" y="1420813"/>
            <a:ext cx="5768975" cy="28622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indent="449263" algn="just" defTabSz="914400"/>
            <a:r>
              <a:rPr lang="en-US" sz="1500" b="1">
                <a:solidFill>
                  <a:schemeClr val="tx1"/>
                </a:solidFill>
                <a:latin typeface="Georgia" pitchFamily="18" charset="0"/>
                <a:ea typeface="Calibri" pitchFamily="34" charset="0"/>
                <a:cs typeface="Times New Roman" pitchFamily="18" charset="0"/>
              </a:rPr>
              <a:t>II. </a:t>
            </a:r>
            <a:r>
              <a:rPr lang="ru-RU" sz="1500" b="1">
                <a:solidFill>
                  <a:schemeClr val="tx1"/>
                </a:solidFill>
                <a:latin typeface="Georgia" pitchFamily="18" charset="0"/>
                <a:ea typeface="Calibri" pitchFamily="34" charset="0"/>
                <a:cs typeface="Times New Roman" pitchFamily="18" charset="0"/>
              </a:rPr>
              <a:t>Порядок государственной регистрации определен в ст.13.1. Федерального закона от 12.01.1996 г. №7-ФЗ «О некоммерческих организациях» в соответствии с Федеральным законом  от 08.08.2001 №129-ФЗ «О государственной регистрации юридических лиц и индивидуальных предпринимателей».</a:t>
            </a:r>
          </a:p>
          <a:p>
            <a:pPr indent="449263" algn="just" defTabSz="914400" eaLnBrk="0" hangingPunct="0"/>
            <a:r>
              <a:rPr lang="ru-RU" sz="1500">
                <a:solidFill>
                  <a:schemeClr val="tx1"/>
                </a:solidFill>
                <a:latin typeface="Georgia" pitchFamily="18" charset="0"/>
                <a:ea typeface="Calibri" pitchFamily="34" charset="0"/>
                <a:cs typeface="Times New Roman" pitchFamily="18" charset="0"/>
              </a:rPr>
              <a:t>Решение о государственной регистрации (об отказе в государственной регистрации) принимается федеральным органом исполнительной власти, уполномоченным в сфере регистрации некоммерческих организаций, или его территориальным органом</a:t>
            </a:r>
            <a:r>
              <a:rPr lang="ru-RU" sz="1500">
                <a:solidFill>
                  <a:schemeClr val="tx1"/>
                </a:solidFill>
                <a:latin typeface="Georgia" pitchFamily="18" charset="0"/>
                <a:cs typeface="Arial" charset="0"/>
              </a:rPr>
              <a:t> </a:t>
            </a:r>
            <a:r>
              <a:rPr lang="en-US" sz="1500">
                <a:solidFill>
                  <a:schemeClr val="tx1"/>
                </a:solidFill>
                <a:latin typeface="Georgia" pitchFamily="18" charset="0"/>
                <a:cs typeface="Arial" charset="0"/>
              </a:rPr>
              <a:t>.</a:t>
            </a:r>
            <a:endParaRPr lang="ru-RU" sz="1500">
              <a:solidFill>
                <a:schemeClr val="tx1"/>
              </a:solidFill>
              <a:latin typeface="Georgia" pitchFamily="18" charset="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160129 - 0380.jpg"/>
          <p:cNvPicPr>
            <a:picLocks noChangeAspect="1"/>
          </p:cNvPicPr>
          <p:nvPr/>
        </p:nvPicPr>
        <p:blipFill>
          <a:blip r:embed="rId2"/>
          <a:stretch>
            <a:fillRect/>
          </a:stretch>
        </p:blipFill>
        <p:spPr>
          <a:xfrm>
            <a:off x="8569325" y="261938"/>
            <a:ext cx="3367088" cy="2236787"/>
          </a:xfrm>
          <a:prstGeom prst="rect">
            <a:avLst/>
          </a:prstGeom>
          <a:ln>
            <a:solidFill>
              <a:srgbClr val="0070C0"/>
            </a:solidFill>
          </a:ln>
          <a:effectLst>
            <a:outerShdw blurRad="292100" dist="139700" dir="2700000" algn="tl" rotWithShape="0">
              <a:srgbClr val="333333">
                <a:alpha val="65000"/>
              </a:srgbClr>
            </a:outerShdw>
          </a:effectLst>
        </p:spPr>
      </p:pic>
      <p:pic>
        <p:nvPicPr>
          <p:cNvPr id="3" name="Рисунок 2" descr="20160129 - 0466.jpg"/>
          <p:cNvPicPr>
            <a:picLocks noChangeAspect="1"/>
          </p:cNvPicPr>
          <p:nvPr/>
        </p:nvPicPr>
        <p:blipFill>
          <a:blip r:embed="rId3"/>
          <a:stretch>
            <a:fillRect/>
          </a:stretch>
        </p:blipFill>
        <p:spPr>
          <a:xfrm>
            <a:off x="7124700" y="2155825"/>
            <a:ext cx="3683000" cy="2446338"/>
          </a:xfrm>
          <a:prstGeom prst="rect">
            <a:avLst/>
          </a:prstGeom>
          <a:ln>
            <a:solidFill>
              <a:srgbClr val="0070C0"/>
            </a:solidFill>
          </a:ln>
          <a:effectLst>
            <a:outerShdw blurRad="292100" dist="139700" dir="2700000" algn="tl" rotWithShape="0">
              <a:srgbClr val="333333">
                <a:alpha val="65000"/>
              </a:srgbClr>
            </a:outerShdw>
          </a:effectLst>
        </p:spPr>
      </p:pic>
      <p:pic>
        <p:nvPicPr>
          <p:cNvPr id="4" name="Рисунок 3" descr="20160129 - 0385.jpg"/>
          <p:cNvPicPr>
            <a:picLocks noChangeAspect="1"/>
          </p:cNvPicPr>
          <p:nvPr/>
        </p:nvPicPr>
        <p:blipFill>
          <a:blip r:embed="rId4"/>
          <a:stretch>
            <a:fillRect/>
          </a:stretch>
        </p:blipFill>
        <p:spPr>
          <a:xfrm>
            <a:off x="5626100" y="4022725"/>
            <a:ext cx="3400425" cy="2259013"/>
          </a:xfrm>
          <a:prstGeom prst="rect">
            <a:avLst/>
          </a:prstGeom>
          <a:ln>
            <a:solidFill>
              <a:srgbClr val="0070C0"/>
            </a:solid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173038" y="1214438"/>
            <a:ext cx="5656262" cy="2560637"/>
          </a:xfrm>
          <a:prstGeom prst="rect">
            <a:avLst/>
          </a:prstGeom>
          <a:noFill/>
          <a:ln w="9525" algn="ctr">
            <a:noFill/>
            <a:miter lim="800000"/>
            <a:headEnd/>
            <a:tailEnd/>
          </a:ln>
          <a:effectLst/>
        </p:spPr>
        <p:txBody>
          <a:bodyPr>
            <a:spAutoFit/>
          </a:bodyPr>
          <a:lstStyle/>
          <a:p>
            <a:pPr algn="ctr" fontAlgn="auto">
              <a:lnSpc>
                <a:spcPct val="120000"/>
              </a:lnSpc>
              <a:spcBef>
                <a:spcPts val="0"/>
              </a:spcBef>
              <a:spcAft>
                <a:spcPts val="0"/>
              </a:spcAft>
              <a:defRPr/>
            </a:pPr>
            <a:r>
              <a:rPr lang="ru-RU" b="1" u="sng" dirty="0">
                <a:solidFill>
                  <a:srgbClr val="0070C0"/>
                </a:solidFill>
                <a:latin typeface="Georgia" panose="02040502050405020303" pitchFamily="18" charset="0"/>
                <a:cs typeface="+mn-cs"/>
              </a:rPr>
              <a:t>5</a:t>
            </a:r>
            <a:r>
              <a:rPr lang="ru-RU" b="1" u="sng" dirty="0">
                <a:solidFill>
                  <a:srgbClr val="0070C0"/>
                </a:solidFill>
                <a:latin typeface="Georgia" panose="02040502050405020303" pitchFamily="18" charset="0"/>
                <a:cs typeface="+mn-cs"/>
              </a:rPr>
              <a:t> лет Общенациональной ассоциация ТОС</a:t>
            </a:r>
          </a:p>
          <a:p>
            <a:pPr fontAlgn="auto">
              <a:lnSpc>
                <a:spcPct val="120000"/>
              </a:lnSpc>
              <a:spcBef>
                <a:spcPts val="0"/>
              </a:spcBef>
              <a:spcAft>
                <a:spcPts val="0"/>
              </a:spcAft>
              <a:defRPr/>
            </a:pPr>
            <a:endParaRPr lang="en-US" sz="900" b="1" dirty="0">
              <a:solidFill>
                <a:srgbClr val="D7181F"/>
              </a:solidFill>
              <a:latin typeface="Georgia" panose="02040502050405020303" pitchFamily="18" charset="0"/>
              <a:cs typeface="+mn-cs"/>
            </a:endParaRPr>
          </a:p>
          <a:p>
            <a:pPr algn="just" fontAlgn="auto">
              <a:spcBef>
                <a:spcPts val="0"/>
              </a:spcBef>
              <a:spcAft>
                <a:spcPts val="0"/>
              </a:spcAft>
              <a:defRPr/>
            </a:pPr>
            <a:r>
              <a:rPr lang="ru-RU" sz="1600" dirty="0">
                <a:solidFill>
                  <a:schemeClr val="tx1">
                    <a:lumMod val="85000"/>
                    <a:lumOff val="15000"/>
                  </a:schemeClr>
                </a:solidFill>
                <a:latin typeface="Georgia" panose="02040502050405020303" pitchFamily="18" charset="0"/>
                <a:cs typeface="Times New Roman" pitchFamily="18" charset="0"/>
              </a:rPr>
              <a:t>29 января 2016 года Общероссийский Конгресс муниципальных образований, Всероссийский совет местного самоуправления совместно с профильными Комитетами Государственной Думы и Совета Федерации Федерального Собрания Российской Федерации провели Учредительное Собрание членов Общенациональной ассоциации территориального общественного самоуправления</a:t>
            </a:r>
            <a:r>
              <a:rPr lang="en-US" sz="1600" dirty="0">
                <a:solidFill>
                  <a:schemeClr val="tx1">
                    <a:lumMod val="85000"/>
                    <a:lumOff val="15000"/>
                  </a:schemeClr>
                </a:solidFill>
                <a:latin typeface="Georgia" panose="02040502050405020303" pitchFamily="18" charset="0"/>
                <a:cs typeface="Times New Roman" pitchFamily="18" charset="0"/>
              </a:rPr>
              <a:t>.</a:t>
            </a:r>
            <a:endParaRPr lang="ru-RU" sz="1600" dirty="0">
              <a:solidFill>
                <a:schemeClr val="tx1">
                  <a:lumMod val="85000"/>
                  <a:lumOff val="15000"/>
                </a:schemeClr>
              </a:solidFill>
              <a:latin typeface="Georgia" panose="02040502050405020303" pitchFamily="18" charset="0"/>
              <a:cs typeface="Times New Roman" pitchFamily="18" charset="0"/>
            </a:endParaRPr>
          </a:p>
        </p:txBody>
      </p:sp>
      <p:sp>
        <p:nvSpPr>
          <p:cNvPr id="6" name="Rectangle 4"/>
          <p:cNvSpPr>
            <a:spLocks noChangeArrowheads="1"/>
          </p:cNvSpPr>
          <p:nvPr/>
        </p:nvSpPr>
        <p:spPr bwMode="auto">
          <a:xfrm>
            <a:off x="173038" y="4105275"/>
            <a:ext cx="5453062" cy="720725"/>
          </a:xfrm>
          <a:prstGeom prst="rect">
            <a:avLst/>
          </a:prstGeom>
          <a:noFill/>
          <a:ln w="9525" algn="ctr">
            <a:noFill/>
            <a:miter lim="800000"/>
            <a:headEnd/>
            <a:tailEnd/>
          </a:ln>
          <a:effectLst/>
        </p:spPr>
        <p:txBody>
          <a:bodyPr>
            <a:spAutoFit/>
          </a:bodyPr>
          <a:lstStyle/>
          <a:p>
            <a:pPr algn="ctr" fontAlgn="auto">
              <a:lnSpc>
                <a:spcPct val="120000"/>
              </a:lnSpc>
              <a:spcBef>
                <a:spcPts val="0"/>
              </a:spcBef>
              <a:spcAft>
                <a:spcPts val="0"/>
              </a:spcAft>
              <a:defRPr/>
            </a:pPr>
            <a:r>
              <a:rPr lang="ru-RU" b="1" u="sng" dirty="0">
                <a:solidFill>
                  <a:srgbClr val="0070C0"/>
                </a:solidFill>
                <a:latin typeface="Georgia" panose="02040502050405020303" pitchFamily="18" charset="0"/>
                <a:cs typeface="+mn-cs"/>
              </a:rPr>
              <a:t>33 года ТОСовскому движению </a:t>
            </a:r>
          </a:p>
          <a:p>
            <a:pPr algn="ctr" fontAlgn="auto">
              <a:lnSpc>
                <a:spcPct val="120000"/>
              </a:lnSpc>
              <a:spcBef>
                <a:spcPts val="0"/>
              </a:spcBef>
              <a:spcAft>
                <a:spcPts val="0"/>
              </a:spcAft>
              <a:defRPr/>
            </a:pPr>
            <a:r>
              <a:rPr lang="ru-RU" sz="1600" dirty="0">
                <a:solidFill>
                  <a:schemeClr val="tx1">
                    <a:lumMod val="85000"/>
                    <a:lumOff val="15000"/>
                  </a:schemeClr>
                </a:solidFill>
                <a:latin typeface="Georgia" panose="02040502050405020303" pitchFamily="18" charset="0"/>
                <a:cs typeface="Times New Roman" pitchFamily="18" charset="0"/>
              </a:rPr>
              <a:t>1988 году в Москве (</a:t>
            </a:r>
            <a:r>
              <a:rPr lang="ru-RU" sz="1600" dirty="0">
                <a:solidFill>
                  <a:schemeClr val="tx1">
                    <a:lumMod val="85000"/>
                    <a:lumOff val="15000"/>
                  </a:schemeClr>
                </a:solidFill>
                <a:latin typeface="Georgia" panose="02040502050405020303" pitchFamily="18" charset="0"/>
                <a:cs typeface="Times New Roman" pitchFamily="18" charset="0"/>
              </a:rPr>
              <a:t>Б</a:t>
            </a:r>
            <a:r>
              <a:rPr lang="ru-RU" sz="1600" dirty="0">
                <a:solidFill>
                  <a:schemeClr val="tx1">
                    <a:lumMod val="85000"/>
                    <a:lumOff val="15000"/>
                  </a:schemeClr>
                </a:solidFill>
                <a:latin typeface="Georgia" panose="02040502050405020303" pitchFamily="18" charset="0"/>
                <a:cs typeface="Times New Roman" pitchFamily="18" charset="0"/>
              </a:rPr>
              <a:t>ратеево) появился первый ТОС</a:t>
            </a:r>
            <a:r>
              <a:rPr lang="en-US" sz="1600" dirty="0">
                <a:solidFill>
                  <a:schemeClr val="tx1">
                    <a:lumMod val="85000"/>
                    <a:lumOff val="15000"/>
                  </a:schemeClr>
                </a:solidFill>
                <a:latin typeface="Georgia" panose="02040502050405020303" pitchFamily="18" charset="0"/>
                <a:cs typeface="Times New Roman" pitchFamily="18" charset="0"/>
              </a:rPr>
              <a:t>.</a:t>
            </a:r>
            <a:endParaRPr lang="ru-RU" sz="1600" dirty="0">
              <a:solidFill>
                <a:schemeClr val="tx1">
                  <a:lumMod val="85000"/>
                  <a:lumOff val="15000"/>
                </a:schemeClr>
              </a:solidFill>
              <a:latin typeface="Georgia" panose="02040502050405020303" pitchFamily="18" charset="0"/>
              <a:cs typeface="Times New Roman" pitchFamily="18" charset="0"/>
            </a:endParaRPr>
          </a:p>
        </p:txBody>
      </p:sp>
      <p:sp>
        <p:nvSpPr>
          <p:cNvPr id="28678" name="TextBox 9"/>
          <p:cNvSpPr txBox="1">
            <a:spLocks noChangeArrowheads="1"/>
          </p:cNvSpPr>
          <p:nvPr/>
        </p:nvSpPr>
        <p:spPr bwMode="auto">
          <a:xfrm>
            <a:off x="322263" y="0"/>
            <a:ext cx="6000750" cy="523875"/>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О территориальном общественном самоуправлении</a:t>
            </a:r>
          </a:p>
          <a:p>
            <a:endParaRPr lang="ru-RU" sz="500">
              <a:solidFill>
                <a:schemeClr val="bg1"/>
              </a:solidFill>
              <a:latin typeface="Georgia" pitchFamily="18" charset="0"/>
            </a:endParaRPr>
          </a:p>
        </p:txBody>
      </p:sp>
      <p:pic>
        <p:nvPicPr>
          <p:cNvPr id="28679" name="Рисунок 10"/>
          <p:cNvPicPr>
            <a:picLocks noChangeAspect="1"/>
          </p:cNvPicPr>
          <p:nvPr/>
        </p:nvPicPr>
        <p:blipFill>
          <a:blip r:embed="rId5"/>
          <a:srcRect/>
          <a:stretch>
            <a:fillRect/>
          </a:stretch>
        </p:blipFill>
        <p:spPr bwMode="auto">
          <a:xfrm>
            <a:off x="11749088" y="6429375"/>
            <a:ext cx="376237" cy="37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Рисунок 7"/>
          <p:cNvPicPr>
            <a:picLocks noChangeAspect="1"/>
          </p:cNvPicPr>
          <p:nvPr/>
        </p:nvPicPr>
        <p:blipFill>
          <a:blip r:embed="rId3"/>
          <a:srcRect/>
          <a:stretch>
            <a:fillRect/>
          </a:stretch>
        </p:blipFill>
        <p:spPr bwMode="auto">
          <a:xfrm>
            <a:off x="6088063" y="42863"/>
            <a:ext cx="6103937" cy="3700462"/>
          </a:xfrm>
          <a:prstGeom prst="rect">
            <a:avLst/>
          </a:prstGeom>
          <a:noFill/>
          <a:ln w="9525">
            <a:noFill/>
            <a:miter lim="800000"/>
            <a:headEnd/>
            <a:tailEnd/>
          </a:ln>
        </p:spPr>
      </p:pic>
      <p:sp>
        <p:nvSpPr>
          <p:cNvPr id="15" name="object 33"/>
          <p:cNvSpPr/>
          <p:nvPr/>
        </p:nvSpPr>
        <p:spPr>
          <a:xfrm>
            <a:off x="6767891" y="1211473"/>
            <a:ext cx="2353318" cy="2225500"/>
          </a:xfrm>
          <a:prstGeom prst="rect">
            <a:avLst/>
          </a:prstGeom>
          <a:blipFill>
            <a:blip r:embed="rId4" cstate="print">
              <a:duotone>
                <a:schemeClr val="bg2">
                  <a:shade val="45000"/>
                  <a:satMod val="135000"/>
                </a:schemeClr>
                <a:prstClr val="white"/>
              </a:duotone>
            </a:blip>
            <a:stretch>
              <a:fillRect/>
            </a:stretch>
          </a:blipFill>
        </p:spPr>
        <p:txBody>
          <a:bodyPr lIns="0" tIns="0" rIns="0" bIns="0"/>
          <a:lstStyle/>
          <a:p>
            <a:pPr fontAlgn="auto">
              <a:spcBef>
                <a:spcPts val="0"/>
              </a:spcBef>
              <a:spcAft>
                <a:spcPts val="0"/>
              </a:spcAft>
              <a:defRPr/>
            </a:pPr>
            <a:endParaRPr dirty="0">
              <a:latin typeface="+mn-lt"/>
              <a:cs typeface="+mn-cs"/>
            </a:endParaRPr>
          </a:p>
        </p:txBody>
      </p:sp>
      <p:sp>
        <p:nvSpPr>
          <p:cNvPr id="16" name="object 32"/>
          <p:cNvSpPr txBox="1"/>
          <p:nvPr/>
        </p:nvSpPr>
        <p:spPr>
          <a:xfrm>
            <a:off x="6850063" y="1951038"/>
            <a:ext cx="2209800" cy="487362"/>
          </a:xfrm>
          <a:prstGeom prst="rect">
            <a:avLst/>
          </a:prstGeom>
        </p:spPr>
        <p:txBody>
          <a:bodyPr lIns="0" tIns="0" rIns="0" bIns="0">
            <a:spAutoFit/>
          </a:bodyPr>
          <a:lstStyle/>
          <a:p>
            <a:pPr marL="173038" algn="ctr">
              <a:lnSpc>
                <a:spcPts val="1900"/>
              </a:lnSpc>
            </a:pPr>
            <a:r>
              <a:rPr lang="ru-RU" sz="1400" b="1">
                <a:solidFill>
                  <a:srgbClr val="0070C0"/>
                </a:solidFill>
                <a:latin typeface="Georgia" pitchFamily="18" charset="0"/>
              </a:rPr>
              <a:t>34 874 органов ТОС</a:t>
            </a:r>
            <a:endParaRPr lang="ru-RU" sz="1400">
              <a:solidFill>
                <a:srgbClr val="0070C0"/>
              </a:solidFill>
              <a:latin typeface="Georgia" pitchFamily="18" charset="0"/>
            </a:endParaRPr>
          </a:p>
          <a:p>
            <a:pPr marL="173038" algn="ctr">
              <a:lnSpc>
                <a:spcPts val="1888"/>
              </a:lnSpc>
            </a:pPr>
            <a:r>
              <a:rPr lang="ru-RU" sz="1400" b="1">
                <a:solidFill>
                  <a:srgbClr val="0070C0"/>
                </a:solidFill>
                <a:latin typeface="Georgia" pitchFamily="18" charset="0"/>
              </a:rPr>
              <a:t>в 84 субъектах РФ</a:t>
            </a:r>
            <a:endParaRPr lang="ru-RU" sz="1400">
              <a:solidFill>
                <a:srgbClr val="0070C0"/>
              </a:solidFill>
              <a:latin typeface="Georgia" pitchFamily="18" charset="0"/>
            </a:endParaRPr>
          </a:p>
        </p:txBody>
      </p:sp>
      <p:sp>
        <p:nvSpPr>
          <p:cNvPr id="17" name="object 33"/>
          <p:cNvSpPr/>
          <p:nvPr/>
        </p:nvSpPr>
        <p:spPr>
          <a:xfrm>
            <a:off x="8897883" y="1351616"/>
            <a:ext cx="1790190" cy="1663220"/>
          </a:xfrm>
          <a:prstGeom prst="rect">
            <a:avLst/>
          </a:prstGeom>
          <a:blipFill>
            <a:blip r:embed="rId4" cstate="print">
              <a:duotone>
                <a:schemeClr val="bg2">
                  <a:shade val="45000"/>
                  <a:satMod val="135000"/>
                </a:schemeClr>
                <a:prstClr val="white"/>
              </a:duotone>
            </a:blip>
            <a:stretch>
              <a:fillRect/>
            </a:stretch>
          </a:blipFill>
        </p:spPr>
        <p:txBody>
          <a:bodyPr lIns="0" tIns="0" rIns="0" bIns="0"/>
          <a:lstStyle/>
          <a:p>
            <a:pPr fontAlgn="auto">
              <a:spcBef>
                <a:spcPts val="0"/>
              </a:spcBef>
              <a:spcAft>
                <a:spcPts val="0"/>
              </a:spcAft>
              <a:defRPr/>
            </a:pPr>
            <a:endParaRPr dirty="0">
              <a:latin typeface="+mn-lt"/>
              <a:cs typeface="+mn-cs"/>
            </a:endParaRPr>
          </a:p>
        </p:txBody>
      </p:sp>
      <p:sp>
        <p:nvSpPr>
          <p:cNvPr id="18" name="object 34"/>
          <p:cNvSpPr txBox="1"/>
          <p:nvPr/>
        </p:nvSpPr>
        <p:spPr>
          <a:xfrm>
            <a:off x="8932863" y="1817688"/>
            <a:ext cx="1812925" cy="898525"/>
          </a:xfrm>
          <a:prstGeom prst="rect">
            <a:avLst/>
          </a:prstGeom>
        </p:spPr>
        <p:txBody>
          <a:bodyPr lIns="0" tIns="0" rIns="0" bIns="0">
            <a:spAutoFit/>
          </a:bodyPr>
          <a:lstStyle/>
          <a:p>
            <a:pPr algn="ctr">
              <a:lnSpc>
                <a:spcPts val="1800"/>
              </a:lnSpc>
            </a:pPr>
            <a:r>
              <a:rPr lang="ru-RU" sz="1200" b="1">
                <a:solidFill>
                  <a:srgbClr val="0070C0"/>
                </a:solidFill>
                <a:latin typeface="Georgia" pitchFamily="18" charset="0"/>
              </a:rPr>
              <a:t>в том числе</a:t>
            </a:r>
            <a:endParaRPr lang="ru-RU" sz="1200">
              <a:solidFill>
                <a:srgbClr val="0070C0"/>
              </a:solidFill>
              <a:latin typeface="Georgia" pitchFamily="18" charset="0"/>
            </a:endParaRPr>
          </a:p>
          <a:p>
            <a:pPr algn="ctr">
              <a:lnSpc>
                <a:spcPts val="1688"/>
              </a:lnSpc>
            </a:pPr>
            <a:r>
              <a:rPr lang="ru-RU" sz="1200" b="1">
                <a:solidFill>
                  <a:srgbClr val="0070C0"/>
                </a:solidFill>
                <a:latin typeface="Georgia" pitchFamily="18" charset="0"/>
              </a:rPr>
              <a:t>2 437 органов ТОС</a:t>
            </a:r>
            <a:endParaRPr lang="ru-RU" sz="1200">
              <a:solidFill>
                <a:srgbClr val="0070C0"/>
              </a:solidFill>
              <a:latin typeface="Georgia" pitchFamily="18" charset="0"/>
            </a:endParaRPr>
          </a:p>
          <a:p>
            <a:pPr algn="ctr">
              <a:lnSpc>
                <a:spcPts val="1688"/>
              </a:lnSpc>
            </a:pPr>
            <a:r>
              <a:rPr lang="ru-RU" sz="1200" b="1">
                <a:solidFill>
                  <a:srgbClr val="0070C0"/>
                </a:solidFill>
                <a:latin typeface="Georgia" pitchFamily="18" charset="0"/>
              </a:rPr>
              <a:t>в качестве</a:t>
            </a:r>
            <a:endParaRPr lang="ru-RU" sz="1200">
              <a:solidFill>
                <a:srgbClr val="0070C0"/>
              </a:solidFill>
              <a:latin typeface="Georgia" pitchFamily="18" charset="0"/>
            </a:endParaRPr>
          </a:p>
          <a:p>
            <a:pPr algn="ctr">
              <a:lnSpc>
                <a:spcPts val="1800"/>
              </a:lnSpc>
            </a:pPr>
            <a:r>
              <a:rPr lang="ru-RU" sz="1200" b="1">
                <a:solidFill>
                  <a:srgbClr val="0070C0"/>
                </a:solidFill>
                <a:latin typeface="Georgia" pitchFamily="18" charset="0"/>
              </a:rPr>
              <a:t>юр. лица</a:t>
            </a:r>
            <a:endParaRPr lang="ru-RU" sz="1200">
              <a:solidFill>
                <a:srgbClr val="0070C0"/>
              </a:solidFill>
              <a:latin typeface="Georgia" pitchFamily="18" charset="0"/>
            </a:endParaRPr>
          </a:p>
        </p:txBody>
      </p:sp>
      <p:sp>
        <p:nvSpPr>
          <p:cNvPr id="19" name="object 33"/>
          <p:cNvSpPr/>
          <p:nvPr/>
        </p:nvSpPr>
        <p:spPr>
          <a:xfrm>
            <a:off x="10374283" y="908720"/>
            <a:ext cx="1427713" cy="1443782"/>
          </a:xfrm>
          <a:prstGeom prst="rect">
            <a:avLst/>
          </a:prstGeom>
          <a:blipFill>
            <a:blip r:embed="rId4" cstate="print">
              <a:duotone>
                <a:schemeClr val="bg2">
                  <a:shade val="45000"/>
                  <a:satMod val="135000"/>
                </a:schemeClr>
                <a:prstClr val="white"/>
              </a:duotone>
            </a:blip>
            <a:stretch>
              <a:fillRect/>
            </a:stretch>
          </a:blipFill>
        </p:spPr>
        <p:txBody>
          <a:bodyPr lIns="0" tIns="0" rIns="0" bIns="0"/>
          <a:lstStyle/>
          <a:p>
            <a:pPr fontAlgn="auto">
              <a:spcBef>
                <a:spcPts val="0"/>
              </a:spcBef>
              <a:spcAft>
                <a:spcPts val="0"/>
              </a:spcAft>
              <a:defRPr/>
            </a:pPr>
            <a:endParaRPr dirty="0">
              <a:latin typeface="+mn-lt"/>
              <a:cs typeface="+mn-cs"/>
            </a:endParaRPr>
          </a:p>
        </p:txBody>
      </p:sp>
      <p:sp>
        <p:nvSpPr>
          <p:cNvPr id="20" name="object 34"/>
          <p:cNvSpPr txBox="1"/>
          <p:nvPr/>
        </p:nvSpPr>
        <p:spPr>
          <a:xfrm>
            <a:off x="10340975" y="1420813"/>
            <a:ext cx="1530350" cy="461962"/>
          </a:xfrm>
          <a:prstGeom prst="rect">
            <a:avLst/>
          </a:prstGeom>
        </p:spPr>
        <p:txBody>
          <a:bodyPr lIns="0" tIns="0" rIns="0" bIns="0">
            <a:spAutoFit/>
          </a:bodyPr>
          <a:lstStyle/>
          <a:p>
            <a:pPr algn="ctr">
              <a:lnSpc>
                <a:spcPts val="1800"/>
              </a:lnSpc>
            </a:pPr>
            <a:r>
              <a:rPr lang="ru-RU" sz="1200" b="1">
                <a:solidFill>
                  <a:srgbClr val="0070C0"/>
                </a:solidFill>
                <a:latin typeface="Georgia" pitchFamily="18" charset="0"/>
              </a:rPr>
              <a:t>20 региональных</a:t>
            </a:r>
            <a:br>
              <a:rPr lang="ru-RU" sz="1200" b="1">
                <a:solidFill>
                  <a:srgbClr val="0070C0"/>
                </a:solidFill>
                <a:latin typeface="Georgia" pitchFamily="18" charset="0"/>
              </a:rPr>
            </a:br>
            <a:r>
              <a:rPr lang="ru-RU" sz="1200" b="1">
                <a:solidFill>
                  <a:srgbClr val="0070C0"/>
                </a:solidFill>
                <a:latin typeface="Georgia" pitchFamily="18" charset="0"/>
              </a:rPr>
              <a:t>ассоциаций ТОС </a:t>
            </a:r>
            <a:r>
              <a:rPr lang="en-US" sz="1200" b="1">
                <a:solidFill>
                  <a:srgbClr val="0070C0"/>
                </a:solidFill>
                <a:latin typeface="Georgia" pitchFamily="18" charset="0"/>
              </a:rPr>
              <a:t> </a:t>
            </a:r>
            <a:endParaRPr lang="ru-RU" sz="1200">
              <a:solidFill>
                <a:srgbClr val="0070C0"/>
              </a:solidFill>
              <a:latin typeface="Georgia" pitchFamily="18" charset="0"/>
            </a:endParaRPr>
          </a:p>
        </p:txBody>
      </p:sp>
      <p:graphicFrame>
        <p:nvGraphicFramePr>
          <p:cNvPr id="29710" name="Диаграмма 20"/>
          <p:cNvGraphicFramePr>
            <a:graphicFrameLocks/>
          </p:cNvGraphicFramePr>
          <p:nvPr/>
        </p:nvGraphicFramePr>
        <p:xfrm>
          <a:off x="7521575" y="3706813"/>
          <a:ext cx="4089400" cy="2632075"/>
        </p:xfrm>
        <a:graphic>
          <a:graphicData uri="http://schemas.openxmlformats.org/presentationml/2006/ole">
            <p:oleObj spid="_x0000_s29710" r:id="rId5" imgW="4090771" imgH="2633700" progId="Excel.Chart.8">
              <p:embed/>
            </p:oleObj>
          </a:graphicData>
        </a:graphic>
      </p:graphicFrame>
      <p:sp>
        <p:nvSpPr>
          <p:cNvPr id="29711" name="TextBox 24"/>
          <p:cNvSpPr txBox="1">
            <a:spLocks noChangeArrowheads="1"/>
          </p:cNvSpPr>
          <p:nvPr/>
        </p:nvSpPr>
        <p:spPr bwMode="auto">
          <a:xfrm>
            <a:off x="330200" y="0"/>
            <a:ext cx="6002338" cy="523875"/>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О территориальном общественном самоуправлении</a:t>
            </a:r>
          </a:p>
          <a:p>
            <a:endParaRPr lang="ru-RU" sz="500">
              <a:solidFill>
                <a:schemeClr val="bg1"/>
              </a:solidFill>
              <a:latin typeface="Georgia" pitchFamily="18" charset="0"/>
            </a:endParaRPr>
          </a:p>
        </p:txBody>
      </p:sp>
      <p:sp>
        <p:nvSpPr>
          <p:cNvPr id="29712" name="object 15"/>
          <p:cNvSpPr>
            <a:spLocks noChangeArrowheads="1"/>
          </p:cNvSpPr>
          <p:nvPr/>
        </p:nvSpPr>
        <p:spPr bwMode="auto">
          <a:xfrm>
            <a:off x="100013" y="4956175"/>
            <a:ext cx="7747000" cy="1328738"/>
          </a:xfrm>
          <a:prstGeom prst="rect">
            <a:avLst/>
          </a:prstGeom>
          <a:blipFill dpi="0" rotWithShape="1">
            <a:blip r:embed="rId6"/>
            <a:srcRect/>
            <a:stretch>
              <a:fillRect/>
            </a:stretch>
          </a:blipFill>
          <a:ln w="9525">
            <a:noFill/>
            <a:miter lim="800000"/>
            <a:headEnd/>
            <a:tailEnd/>
          </a:ln>
        </p:spPr>
        <p:txBody>
          <a:bodyPr lIns="0" tIns="0" rIns="0" bIns="0"/>
          <a:lstStyle/>
          <a:p>
            <a:endParaRPr lang="ru-RU">
              <a:latin typeface="Calibri" pitchFamily="34" charset="0"/>
            </a:endParaRPr>
          </a:p>
        </p:txBody>
      </p:sp>
      <p:graphicFrame>
        <p:nvGraphicFramePr>
          <p:cNvPr id="29713" name="Диаграмма 3"/>
          <p:cNvGraphicFramePr>
            <a:graphicFrameLocks/>
          </p:cNvGraphicFramePr>
          <p:nvPr/>
        </p:nvGraphicFramePr>
        <p:xfrm>
          <a:off x="184150" y="585788"/>
          <a:ext cx="5748338" cy="4306887"/>
        </p:xfrm>
        <a:graphic>
          <a:graphicData uri="http://schemas.openxmlformats.org/presentationml/2006/ole">
            <p:oleObj spid="_x0000_s29713" r:id="rId7" imgW="5749026" imgH="4310246" progId="Excel.Chart.8">
              <p:embed/>
            </p:oleObj>
          </a:graphicData>
        </a:graphic>
      </p:graphicFrame>
      <p:pic>
        <p:nvPicPr>
          <p:cNvPr id="29714" name="Рисунок 13"/>
          <p:cNvPicPr>
            <a:picLocks noChangeAspect="1"/>
          </p:cNvPicPr>
          <p:nvPr/>
        </p:nvPicPr>
        <p:blipFill>
          <a:blip r:embed="rId8"/>
          <a:srcRect/>
          <a:stretch>
            <a:fillRect/>
          </a:stretch>
        </p:blipFill>
        <p:spPr bwMode="auto">
          <a:xfrm>
            <a:off x="11749088" y="6429375"/>
            <a:ext cx="376237" cy="37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9"/>
          <p:cNvSpPr txBox="1">
            <a:spLocks noChangeArrowheads="1"/>
          </p:cNvSpPr>
          <p:nvPr/>
        </p:nvSpPr>
        <p:spPr bwMode="auto">
          <a:xfrm>
            <a:off x="322263" y="0"/>
            <a:ext cx="5680075" cy="523875"/>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Количество ТОС в РФ</a:t>
            </a:r>
          </a:p>
          <a:p>
            <a:endParaRPr lang="ru-RU" sz="500">
              <a:solidFill>
                <a:schemeClr val="bg1"/>
              </a:solidFill>
              <a:latin typeface="Georgia" pitchFamily="18" charset="0"/>
            </a:endParaRPr>
          </a:p>
        </p:txBody>
      </p:sp>
      <p:pic>
        <p:nvPicPr>
          <p:cNvPr id="30722" name="Рисунок 5"/>
          <p:cNvPicPr>
            <a:picLocks noChangeAspect="1"/>
          </p:cNvPicPr>
          <p:nvPr/>
        </p:nvPicPr>
        <p:blipFill>
          <a:blip r:embed="rId2"/>
          <a:srcRect/>
          <a:stretch>
            <a:fillRect/>
          </a:stretch>
        </p:blipFill>
        <p:spPr bwMode="auto">
          <a:xfrm>
            <a:off x="11749088" y="6429375"/>
            <a:ext cx="376237" cy="374650"/>
          </a:xfrm>
          <a:prstGeom prst="rect">
            <a:avLst/>
          </a:prstGeom>
          <a:noFill/>
          <a:ln w="9525">
            <a:noFill/>
            <a:miter lim="800000"/>
            <a:headEnd/>
            <a:tailEnd/>
          </a:ln>
        </p:spPr>
      </p:pic>
      <p:graphicFrame>
        <p:nvGraphicFramePr>
          <p:cNvPr id="16" name="Таблица 15"/>
          <p:cNvGraphicFramePr>
            <a:graphicFrameLocks noGrp="1"/>
          </p:cNvGraphicFramePr>
          <p:nvPr/>
        </p:nvGraphicFramePr>
        <p:xfrm>
          <a:off x="322778" y="680087"/>
          <a:ext cx="11555956" cy="5392528"/>
        </p:xfrm>
        <a:graphic>
          <a:graphicData uri="http://schemas.openxmlformats.org/drawingml/2006/table">
            <a:tbl>
              <a:tblPr>
                <a:tableStyleId>{BDBED569-4797-4DF1-A0F4-6AAB3CD982D8}</a:tableStyleId>
              </a:tblPr>
              <a:tblGrid>
                <a:gridCol w="2334892">
                  <a:extLst>
                    <a:ext uri="{9D8B030D-6E8A-4147-A177-3AD203B41FA5}"/>
                  </a:extLst>
                </a:gridCol>
                <a:gridCol w="753021">
                  <a:extLst>
                    <a:ext uri="{9D8B030D-6E8A-4147-A177-3AD203B41FA5}"/>
                  </a:extLst>
                </a:gridCol>
                <a:gridCol w="1038519">
                  <a:extLst>
                    <a:ext uri="{9D8B030D-6E8A-4147-A177-3AD203B41FA5}"/>
                  </a:extLst>
                </a:gridCol>
                <a:gridCol w="1025647">
                  <a:extLst>
                    <a:ext uri="{9D8B030D-6E8A-4147-A177-3AD203B41FA5}"/>
                  </a:extLst>
                </a:gridCol>
                <a:gridCol w="1038519">
                  <a:extLst>
                    <a:ext uri="{9D8B030D-6E8A-4147-A177-3AD203B41FA5}"/>
                  </a:extLst>
                </a:gridCol>
                <a:gridCol w="1201007">
                  <a:extLst>
                    <a:ext uri="{9D8B030D-6E8A-4147-A177-3AD203B41FA5}"/>
                  </a:extLst>
                </a:gridCol>
                <a:gridCol w="961101">
                  <a:extLst>
                    <a:ext uri="{9D8B030D-6E8A-4147-A177-3AD203B41FA5}"/>
                  </a:extLst>
                </a:gridCol>
                <a:gridCol w="1126212">
                  <a:extLst>
                    <a:ext uri="{9D8B030D-6E8A-4147-A177-3AD203B41FA5}"/>
                  </a:extLst>
                </a:gridCol>
                <a:gridCol w="1038519">
                  <a:extLst>
                    <a:ext uri="{9D8B030D-6E8A-4147-A177-3AD203B41FA5}"/>
                  </a:extLst>
                </a:gridCol>
                <a:gridCol w="1038519">
                  <a:extLst>
                    <a:ext uri="{9D8B030D-6E8A-4147-A177-3AD203B41FA5}"/>
                  </a:extLst>
                </a:gridCol>
              </a:tblGrid>
              <a:tr h="1402713">
                <a:tc>
                  <a:txBody>
                    <a:bodyPr/>
                    <a:lstStyle/>
                    <a:p>
                      <a:pPr marL="71755" marR="71755" algn="ctr">
                        <a:lnSpc>
                          <a:spcPct val="115000"/>
                        </a:lnSpc>
                        <a:spcAft>
                          <a:spcPts val="0"/>
                        </a:spcAft>
                      </a:pPr>
                      <a:endParaRPr lang="ru-RU" sz="1400" dirty="0">
                        <a:solidFill>
                          <a:schemeClr val="tx1">
                            <a:lumMod val="85000"/>
                            <a:lumOff val="15000"/>
                          </a:schemeClr>
                        </a:solidFill>
                        <a:latin typeface="Georgia" pitchFamily="18" charset="0"/>
                      </a:endParaRPr>
                    </a:p>
                    <a:p>
                      <a:pPr marL="71755" marR="71755" algn="ctr">
                        <a:lnSpc>
                          <a:spcPct val="115000"/>
                        </a:lnSpc>
                        <a:spcAft>
                          <a:spcPts val="0"/>
                        </a:spcAft>
                      </a:pPr>
                      <a:r>
                        <a:rPr lang="ru-RU" sz="1400" dirty="0">
                          <a:solidFill>
                            <a:schemeClr val="tx1">
                              <a:lumMod val="85000"/>
                              <a:lumOff val="15000"/>
                            </a:schemeClr>
                          </a:solidFill>
                          <a:latin typeface="Georgia" pitchFamily="18" charset="0"/>
                        </a:rPr>
                        <a:t>Показатель</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Год</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ЦФО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СЗФО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ПФО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ЮФО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СКФО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УФО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СФО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71755" marR="71755" algn="ctr">
                        <a:lnSpc>
                          <a:spcPct val="115000"/>
                        </a:lnSpc>
                        <a:spcAft>
                          <a:spcPts val="0"/>
                        </a:spcAft>
                      </a:pPr>
                      <a:r>
                        <a:rPr lang="ru-RU" sz="1400" dirty="0" smtClean="0">
                          <a:solidFill>
                            <a:schemeClr val="tx1">
                              <a:lumMod val="85000"/>
                              <a:lumOff val="15000"/>
                            </a:schemeClr>
                          </a:solidFill>
                          <a:latin typeface="Georgia" pitchFamily="18" charset="0"/>
                        </a:rPr>
                        <a:t>ДФО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vert="vert27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433443">
                <a:tc rowSpan="4">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400" dirty="0" smtClean="0">
                          <a:solidFill>
                            <a:schemeClr val="tx1">
                              <a:lumMod val="85000"/>
                              <a:lumOff val="15000"/>
                            </a:schemeClr>
                          </a:solidFill>
                          <a:latin typeface="Georgia" pitchFamily="18" charset="0"/>
                        </a:rPr>
                        <a:t>Количество ТОС зарегистрированных органами местного самоуправления</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just">
                        <a:lnSpc>
                          <a:spcPct val="115000"/>
                        </a:lnSpc>
                        <a:spcAft>
                          <a:spcPts val="0"/>
                        </a:spcAft>
                      </a:pPr>
                      <a:r>
                        <a:rPr lang="ru-RU" sz="1400" dirty="0" smtClean="0">
                          <a:solidFill>
                            <a:schemeClr val="tx1">
                              <a:lumMod val="85000"/>
                              <a:lumOff val="15000"/>
                            </a:schemeClr>
                          </a:solidFill>
                          <a:latin typeface="Georgia" pitchFamily="18" charset="0"/>
                        </a:rPr>
                        <a:t>2016</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7</a:t>
                      </a:r>
                      <a:r>
                        <a:rPr lang="ru-RU" sz="1400" u="sng" dirty="0" smtClean="0">
                          <a:solidFill>
                            <a:schemeClr val="tx1">
                              <a:lumMod val="85000"/>
                              <a:lumOff val="15000"/>
                            </a:schemeClr>
                          </a:solidFill>
                          <a:latin typeface="Georgia" pitchFamily="18" charset="0"/>
                        </a:rPr>
                        <a:t> </a:t>
                      </a:r>
                      <a:r>
                        <a:rPr lang="en-US" sz="1400" u="sng" dirty="0" smtClean="0">
                          <a:solidFill>
                            <a:schemeClr val="tx1">
                              <a:lumMod val="85000"/>
                              <a:lumOff val="15000"/>
                            </a:schemeClr>
                          </a:solidFill>
                          <a:latin typeface="Georgia" pitchFamily="18" charset="0"/>
                        </a:rPr>
                        <a:t>197</a:t>
                      </a: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2</a:t>
                      </a:r>
                      <a:r>
                        <a:rPr lang="ru-RU" sz="1400" u="sng" dirty="0" smtClean="0">
                          <a:solidFill>
                            <a:schemeClr val="tx1">
                              <a:lumMod val="85000"/>
                              <a:lumOff val="15000"/>
                            </a:schemeClr>
                          </a:solidFill>
                          <a:latin typeface="Georgia" pitchFamily="18" charset="0"/>
                        </a:rPr>
                        <a:t> </a:t>
                      </a:r>
                      <a:r>
                        <a:rPr lang="en-US" sz="1400" u="sng" dirty="0" smtClean="0">
                          <a:solidFill>
                            <a:schemeClr val="tx1">
                              <a:lumMod val="85000"/>
                              <a:lumOff val="15000"/>
                            </a:schemeClr>
                          </a:solidFill>
                          <a:latin typeface="Georgia" pitchFamily="18" charset="0"/>
                        </a:rPr>
                        <a:t>425</a:t>
                      </a: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5</a:t>
                      </a:r>
                      <a:r>
                        <a:rPr lang="ru-RU" sz="1400" u="sng" dirty="0" smtClean="0">
                          <a:solidFill>
                            <a:schemeClr val="tx1">
                              <a:lumMod val="85000"/>
                              <a:lumOff val="15000"/>
                            </a:schemeClr>
                          </a:solidFill>
                          <a:latin typeface="Georgia" pitchFamily="18" charset="0"/>
                        </a:rPr>
                        <a:t> </a:t>
                      </a:r>
                      <a:r>
                        <a:rPr lang="en-US" sz="1400" u="sng" dirty="0" smtClean="0">
                          <a:solidFill>
                            <a:schemeClr val="tx1">
                              <a:lumMod val="85000"/>
                              <a:lumOff val="15000"/>
                            </a:schemeClr>
                          </a:solidFill>
                          <a:latin typeface="Georgia" pitchFamily="18" charset="0"/>
                        </a:rPr>
                        <a:t>586</a:t>
                      </a:r>
                      <a:endParaRPr lang="ru-RU" sz="1400" u="sng" baseline="0" dirty="0" smtClean="0">
                        <a:solidFill>
                          <a:schemeClr val="tx1">
                            <a:lumMod val="85000"/>
                            <a:lumOff val="15000"/>
                          </a:schemeClr>
                        </a:solidFill>
                        <a:latin typeface="Georgia" pitchFamily="18" charset="0"/>
                      </a:endParaRPr>
                    </a:p>
                    <a:p>
                      <a:pPr algn="ctr">
                        <a:lnSpc>
                          <a:spcPct val="115000"/>
                        </a:lnSpc>
                        <a:spcAft>
                          <a:spcPts val="0"/>
                        </a:spcAft>
                      </a:pP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8</a:t>
                      </a:r>
                      <a:r>
                        <a:rPr lang="ru-RU" sz="1400" u="sng" dirty="0" smtClean="0">
                          <a:solidFill>
                            <a:schemeClr val="tx1">
                              <a:lumMod val="85000"/>
                              <a:lumOff val="15000"/>
                            </a:schemeClr>
                          </a:solidFill>
                          <a:latin typeface="Georgia" pitchFamily="18" charset="0"/>
                        </a:rPr>
                        <a:t> </a:t>
                      </a:r>
                      <a:r>
                        <a:rPr lang="en-US" sz="1400" u="sng" dirty="0" smtClean="0">
                          <a:solidFill>
                            <a:schemeClr val="tx1">
                              <a:lumMod val="85000"/>
                              <a:lumOff val="15000"/>
                            </a:schemeClr>
                          </a:solidFill>
                          <a:latin typeface="Georgia" pitchFamily="18" charset="0"/>
                        </a:rPr>
                        <a:t>662</a:t>
                      </a: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226</a:t>
                      </a: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490</a:t>
                      </a: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2</a:t>
                      </a:r>
                      <a:r>
                        <a:rPr lang="ru-RU" sz="1400" u="sng" dirty="0" smtClean="0">
                          <a:solidFill>
                            <a:schemeClr val="tx1">
                              <a:lumMod val="85000"/>
                              <a:lumOff val="15000"/>
                            </a:schemeClr>
                          </a:solidFill>
                          <a:latin typeface="Georgia" pitchFamily="18" charset="0"/>
                        </a:rPr>
                        <a:t> </a:t>
                      </a:r>
                      <a:r>
                        <a:rPr lang="en-US" sz="1400" u="sng" dirty="0" smtClean="0">
                          <a:solidFill>
                            <a:schemeClr val="tx1">
                              <a:lumMod val="85000"/>
                              <a:lumOff val="15000"/>
                            </a:schemeClr>
                          </a:solidFill>
                          <a:latin typeface="Georgia" pitchFamily="18" charset="0"/>
                        </a:rPr>
                        <a:t>366</a:t>
                      </a: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651</a:t>
                      </a:r>
                      <a:endParaRPr lang="ru-RU"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433443">
                <a:tc vMerge="1">
                  <a:txBody>
                    <a:bodyPr/>
                    <a:lstStyle/>
                    <a:p>
                      <a:endParaRPr lang="ru-RU"/>
                    </a:p>
                  </a:txBody>
                  <a:tcPr/>
                </a:tc>
                <a:tc>
                  <a:txBody>
                    <a:bodyPr/>
                    <a:lstStyle/>
                    <a:p>
                      <a:pPr algn="just">
                        <a:lnSpc>
                          <a:spcPct val="115000"/>
                        </a:lnSpc>
                        <a:spcAft>
                          <a:spcPts val="0"/>
                        </a:spcAft>
                      </a:pPr>
                      <a:r>
                        <a:rPr lang="ru-RU" sz="1400" dirty="0" smtClean="0">
                          <a:solidFill>
                            <a:schemeClr val="tx1">
                              <a:lumMod val="85000"/>
                              <a:lumOff val="15000"/>
                            </a:schemeClr>
                          </a:solidFill>
                          <a:latin typeface="Georgia" pitchFamily="18" charset="0"/>
                        </a:rPr>
                        <a:t>2017</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dirty="0" smtClean="0">
                          <a:solidFill>
                            <a:schemeClr val="tx1">
                              <a:lumMod val="85000"/>
                              <a:lumOff val="15000"/>
                            </a:schemeClr>
                          </a:solidFill>
                          <a:latin typeface="Georgia" pitchFamily="18" charset="0"/>
                        </a:rPr>
                        <a:t>8 558</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dirty="0" smtClean="0">
                          <a:solidFill>
                            <a:schemeClr val="tx1">
                              <a:lumMod val="85000"/>
                              <a:lumOff val="15000"/>
                            </a:schemeClr>
                          </a:solidFill>
                          <a:latin typeface="Georgia" pitchFamily="18" charset="0"/>
                        </a:rPr>
                        <a:t>1 703</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baseline="0" dirty="0" smtClean="0">
                          <a:solidFill>
                            <a:schemeClr val="tx1">
                              <a:lumMod val="85000"/>
                              <a:lumOff val="15000"/>
                            </a:schemeClr>
                          </a:solidFill>
                          <a:latin typeface="Georgia" pitchFamily="18" charset="0"/>
                        </a:rPr>
                        <a:t>5 371</a:t>
                      </a:r>
                    </a:p>
                    <a:p>
                      <a:pPr marL="0" marR="0" indent="0" algn="ctr" defTabSz="914400" rtl="0" eaLnBrk="1" fontAlgn="auto" latinLnBrk="0" hangingPunct="1">
                        <a:lnSpc>
                          <a:spcPct val="115000"/>
                        </a:lnSpc>
                        <a:spcBef>
                          <a:spcPts val="0"/>
                        </a:spcBef>
                        <a:spcAft>
                          <a:spcPts val="0"/>
                        </a:spcAft>
                        <a:buClrTx/>
                        <a:buSzTx/>
                        <a:buFontTx/>
                        <a:buNone/>
                        <a:tabLst/>
                        <a:defRPr/>
                      </a:pPr>
                      <a:endParaRPr lang="en-US" sz="1400" u="sng" dirty="0" smtClean="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dirty="0" smtClean="0">
                          <a:solidFill>
                            <a:schemeClr val="tx1">
                              <a:lumMod val="85000"/>
                              <a:lumOff val="15000"/>
                            </a:schemeClr>
                          </a:solidFill>
                          <a:latin typeface="Georgia" pitchFamily="18" charset="0"/>
                        </a:rPr>
                        <a:t>8 678</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dirty="0" smtClean="0">
                          <a:solidFill>
                            <a:schemeClr val="tx1">
                              <a:lumMod val="85000"/>
                              <a:lumOff val="15000"/>
                            </a:schemeClr>
                          </a:solidFill>
                          <a:latin typeface="Georgia" pitchFamily="18" charset="0"/>
                        </a:rPr>
                        <a:t>902</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dirty="0" smtClean="0">
                          <a:solidFill>
                            <a:schemeClr val="tx1">
                              <a:lumMod val="85000"/>
                              <a:lumOff val="15000"/>
                            </a:schemeClr>
                          </a:solidFill>
                          <a:latin typeface="Georgia" pitchFamily="18" charset="0"/>
                        </a:rPr>
                        <a:t>776</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dirty="0" smtClean="0">
                          <a:solidFill>
                            <a:schemeClr val="tx1">
                              <a:lumMod val="85000"/>
                              <a:lumOff val="15000"/>
                            </a:schemeClr>
                          </a:solidFill>
                          <a:latin typeface="Georgia" pitchFamily="18" charset="0"/>
                        </a:rPr>
                        <a:t>3 273</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u="sng" dirty="0" smtClean="0">
                          <a:solidFill>
                            <a:schemeClr val="tx1">
                              <a:lumMod val="85000"/>
                              <a:lumOff val="15000"/>
                            </a:schemeClr>
                          </a:solidFill>
                          <a:latin typeface="Georgia" pitchFamily="18" charset="0"/>
                        </a:rPr>
                        <a:t>980</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433443">
                <a:tc vMerge="1">
                  <a:txBody>
                    <a:bodyPr/>
                    <a:lstStyle/>
                    <a:p>
                      <a:pPr algn="just">
                        <a:lnSpc>
                          <a:spcPct val="115000"/>
                        </a:lnSpc>
                        <a:spcAft>
                          <a:spcPts val="0"/>
                        </a:spcAft>
                      </a:pPr>
                      <a:endParaRPr lang="ru-RU" sz="1300" dirty="0">
                        <a:latin typeface="Cambria" pitchFamily="18" charset="0"/>
                        <a:ea typeface="Calibri"/>
                        <a:cs typeface="Times New Roman" pitchFamily="18" charset="0"/>
                      </a:endParaRPr>
                    </a:p>
                  </a:txBody>
                  <a:tcPr marL="66376" marR="66376" marT="0" marB="0"/>
                </a:tc>
                <a:tc>
                  <a:txBody>
                    <a:bodyPr/>
                    <a:lstStyle/>
                    <a:p>
                      <a:r>
                        <a:rPr lang="ru-RU" sz="1400" dirty="0" smtClean="0">
                          <a:solidFill>
                            <a:schemeClr val="tx1">
                              <a:lumMod val="85000"/>
                              <a:lumOff val="15000"/>
                            </a:schemeClr>
                          </a:solidFill>
                          <a:latin typeface="Georgia" pitchFamily="18" charset="0"/>
                        </a:rPr>
                        <a:t>2018</a:t>
                      </a:r>
                      <a:endParaRPr lang="ru-RU" sz="1400"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8 847</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1 955</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6 212</a:t>
                      </a:r>
                    </a:p>
                    <a:p>
                      <a:pPr algn="ctr">
                        <a:lnSpc>
                          <a:spcPct val="115000"/>
                        </a:lnSpc>
                        <a:spcAft>
                          <a:spcPts val="0"/>
                        </a:spcAft>
                      </a:pP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9 164</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1</a:t>
                      </a:r>
                      <a:r>
                        <a:rPr lang="ru-RU" sz="1400" b="0" u="sng" baseline="0" dirty="0" smtClean="0">
                          <a:solidFill>
                            <a:schemeClr val="tx1">
                              <a:lumMod val="85000"/>
                              <a:lumOff val="15000"/>
                            </a:schemeClr>
                          </a:solidFill>
                          <a:latin typeface="Georgia" pitchFamily="18" charset="0"/>
                          <a:ea typeface="Calibri"/>
                          <a:cs typeface="Times New Roman" pitchFamily="18" charset="0"/>
                        </a:rPr>
                        <a:t> 275</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987</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1936</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2666</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401060">
                <a:tc v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ru-RU" sz="1300" dirty="0" smtClean="0">
                        <a:latin typeface="Georgia" panose="02040502050405020303" pitchFamily="18" charset="0"/>
                      </a:endParaRPr>
                    </a:p>
                  </a:txBody>
                  <a:tcPr marL="66376" marR="66376" marT="0" marB="0">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r>
                        <a:rPr lang="ru-RU" sz="1400" dirty="0" smtClean="0">
                          <a:solidFill>
                            <a:schemeClr val="tx1">
                              <a:lumMod val="85000"/>
                              <a:lumOff val="15000"/>
                            </a:schemeClr>
                          </a:solidFill>
                          <a:latin typeface="Georgia" pitchFamily="18" charset="0"/>
                        </a:rPr>
                        <a:t>2019</a:t>
                      </a:r>
                      <a:endParaRPr lang="ru-RU" sz="1400"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kern="1200" dirty="0" smtClean="0">
                          <a:solidFill>
                            <a:schemeClr val="tx1">
                              <a:lumMod val="85000"/>
                              <a:lumOff val="15000"/>
                            </a:schemeClr>
                          </a:solidFill>
                          <a:latin typeface="Georgia" pitchFamily="18" charset="0"/>
                          <a:ea typeface="Calibri"/>
                          <a:cs typeface="Times New Roman" pitchFamily="18" charset="0"/>
                        </a:rPr>
                        <a:t>9577</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kern="1200" dirty="0" smtClean="0">
                          <a:solidFill>
                            <a:schemeClr val="tx1">
                              <a:lumMod val="85000"/>
                              <a:lumOff val="15000"/>
                            </a:schemeClr>
                          </a:solidFill>
                          <a:latin typeface="Georgia" pitchFamily="18" charset="0"/>
                          <a:ea typeface="Calibri"/>
                          <a:cs typeface="Times New Roman" pitchFamily="18" charset="0"/>
                        </a:rPr>
                        <a:t>2 332</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6 240</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8 537</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1 311</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812</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kern="1200" dirty="0" smtClean="0">
                          <a:solidFill>
                            <a:schemeClr val="tx1">
                              <a:lumMod val="85000"/>
                              <a:lumOff val="15000"/>
                            </a:schemeClr>
                          </a:solidFill>
                          <a:latin typeface="Georgia" pitchFamily="18" charset="0"/>
                          <a:ea typeface="Calibri"/>
                          <a:cs typeface="Times New Roman" pitchFamily="18" charset="0"/>
                        </a:rPr>
                        <a:t>2 595</a:t>
                      </a:r>
                      <a:endParaRPr lang="ru-RU" sz="1400" b="0" u="sng" kern="1200"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b="0" u="sng" dirty="0" smtClean="0">
                          <a:solidFill>
                            <a:schemeClr val="tx1">
                              <a:lumMod val="85000"/>
                              <a:lumOff val="15000"/>
                            </a:schemeClr>
                          </a:solidFill>
                          <a:latin typeface="Georgia" pitchFamily="18" charset="0"/>
                          <a:ea typeface="Calibri"/>
                          <a:cs typeface="Times New Roman" pitchFamily="18" charset="0"/>
                        </a:rPr>
                        <a:t>3 470</a:t>
                      </a:r>
                      <a:endParaRPr lang="ru-RU" sz="1400" b="0"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408086">
                <a:tc rowSpan="4">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400" dirty="0" smtClean="0">
                          <a:solidFill>
                            <a:schemeClr val="tx1">
                              <a:lumMod val="85000"/>
                              <a:lumOff val="15000"/>
                            </a:schemeClr>
                          </a:solidFill>
                          <a:latin typeface="Georgia" pitchFamily="18" charset="0"/>
                        </a:rPr>
                        <a:t>в том числе количество ТОС в качестве юридического лица</a:t>
                      </a:r>
                      <a:endParaRPr lang="ru-RU" sz="1400" dirty="0" smtClean="0">
                        <a:solidFill>
                          <a:schemeClr val="tx1">
                            <a:lumMod val="85000"/>
                            <a:lumOff val="15000"/>
                          </a:schemeClr>
                        </a:solidFill>
                        <a:latin typeface="Georgia" pitchFamily="18" charset="0"/>
                        <a:ea typeface="Calibri"/>
                        <a:cs typeface="Times New Roman" pitchFamily="18" charset="0"/>
                      </a:endParaRPr>
                    </a:p>
                    <a:p>
                      <a:pPr algn="l">
                        <a:lnSpc>
                          <a:spcPct val="115000"/>
                        </a:lnSpc>
                        <a:spcAft>
                          <a:spcPts val="0"/>
                        </a:spcAft>
                      </a:pP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just">
                        <a:lnSpc>
                          <a:spcPct val="115000"/>
                        </a:lnSpc>
                        <a:spcAft>
                          <a:spcPts val="0"/>
                        </a:spcAft>
                      </a:pPr>
                      <a:r>
                        <a:rPr lang="ru-RU" sz="1400" dirty="0" smtClean="0">
                          <a:solidFill>
                            <a:schemeClr val="tx1">
                              <a:lumMod val="85000"/>
                              <a:lumOff val="15000"/>
                            </a:schemeClr>
                          </a:solidFill>
                          <a:latin typeface="Georgia" pitchFamily="18" charset="0"/>
                        </a:rPr>
                        <a:t>2016</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dirty="0" smtClean="0">
                          <a:solidFill>
                            <a:schemeClr val="tx1">
                              <a:lumMod val="85000"/>
                              <a:lumOff val="15000"/>
                            </a:schemeClr>
                          </a:solidFill>
                          <a:latin typeface="Georgia" pitchFamily="18" charset="0"/>
                        </a:rPr>
                        <a:t> </a:t>
                      </a:r>
                      <a:r>
                        <a:rPr lang="en-US" sz="1400" u="sng" dirty="0" smtClean="0">
                          <a:solidFill>
                            <a:schemeClr val="tx1">
                              <a:lumMod val="85000"/>
                              <a:lumOff val="15000"/>
                            </a:schemeClr>
                          </a:solidFill>
                          <a:latin typeface="Georgia" pitchFamily="18" charset="0"/>
                        </a:rPr>
                        <a:t>283</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130</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409</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1</a:t>
                      </a:r>
                      <a:r>
                        <a:rPr lang="ru-RU" sz="1400" u="sng" dirty="0" smtClean="0">
                          <a:solidFill>
                            <a:schemeClr val="tx1">
                              <a:lumMod val="85000"/>
                              <a:lumOff val="15000"/>
                            </a:schemeClr>
                          </a:solidFill>
                          <a:latin typeface="Georgia" pitchFamily="18" charset="0"/>
                        </a:rPr>
                        <a:t> </a:t>
                      </a:r>
                      <a:r>
                        <a:rPr lang="en-US" sz="1400" u="sng" dirty="0" smtClean="0">
                          <a:solidFill>
                            <a:schemeClr val="tx1">
                              <a:lumMod val="85000"/>
                              <a:lumOff val="15000"/>
                            </a:schemeClr>
                          </a:solidFill>
                          <a:latin typeface="Georgia" pitchFamily="18" charset="0"/>
                        </a:rPr>
                        <a:t>370</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21</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54</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199</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n-US" sz="1400" u="sng" dirty="0" smtClean="0">
                          <a:solidFill>
                            <a:schemeClr val="tx1">
                              <a:lumMod val="85000"/>
                              <a:lumOff val="15000"/>
                            </a:schemeClr>
                          </a:solidFill>
                          <a:latin typeface="Georgia" pitchFamily="18" charset="0"/>
                        </a:rPr>
                        <a:t>29</a:t>
                      </a:r>
                      <a:endParaRPr lang="ru-RU" sz="1400" b="1" u="sng" dirty="0" smtClean="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442290">
                <a:tc vMerge="1">
                  <a:txBody>
                    <a:bodyPr/>
                    <a:lstStyle/>
                    <a:p>
                      <a:endParaRPr lang="ru-RU"/>
                    </a:p>
                  </a:txBody>
                  <a:tcPr/>
                </a:tc>
                <a:tc>
                  <a:txBody>
                    <a:bodyPr/>
                    <a:lstStyle/>
                    <a:p>
                      <a:r>
                        <a:rPr lang="ru-RU" sz="1400" dirty="0" smtClean="0">
                          <a:solidFill>
                            <a:schemeClr val="tx1">
                              <a:lumMod val="85000"/>
                              <a:lumOff val="15000"/>
                            </a:schemeClr>
                          </a:solidFill>
                          <a:latin typeface="Georgia" pitchFamily="18" charset="0"/>
                        </a:rPr>
                        <a:t>2017</a:t>
                      </a:r>
                      <a:endParaRPr lang="ru-RU" sz="1400"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197</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134</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515</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1 196</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13</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104</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213</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46</a:t>
                      </a:r>
                      <a:endParaRPr lang="ru-RU" sz="1400" b="1" u="sng"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376907">
                <a:tc vMerge="1">
                  <a:txBody>
                    <a:bodyPr/>
                    <a:lstStyle/>
                    <a:p>
                      <a:endParaRPr lang="ru-RU"/>
                    </a:p>
                  </a:txBody>
                  <a:tcPr/>
                </a:tc>
                <a:tc>
                  <a:txBody>
                    <a:bodyPr/>
                    <a:lstStyle/>
                    <a:p>
                      <a:r>
                        <a:rPr lang="ru-RU" sz="1400" dirty="0" smtClean="0">
                          <a:solidFill>
                            <a:schemeClr val="tx1">
                              <a:lumMod val="85000"/>
                              <a:lumOff val="15000"/>
                            </a:schemeClr>
                          </a:solidFill>
                          <a:latin typeface="Georgia" pitchFamily="18" charset="0"/>
                        </a:rPr>
                        <a:t>2018</a:t>
                      </a:r>
                      <a:endParaRPr lang="ru-RU" sz="1400"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217</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144</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642</a:t>
                      </a:r>
                    </a:p>
                    <a:p>
                      <a:pPr algn="ct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1 198</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17</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110</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60</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153</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348747">
                <a:tc vMerge="1">
                  <a:txBody>
                    <a:bodyPr/>
                    <a:lstStyle/>
                    <a:p>
                      <a:pPr algn="l">
                        <a:lnSpc>
                          <a:spcPct val="115000"/>
                        </a:lnSpc>
                        <a:spcAft>
                          <a:spcPts val="0"/>
                        </a:spcAft>
                      </a:pPr>
                      <a:endParaRPr lang="ru-RU" sz="1300" dirty="0">
                        <a:latin typeface="Georgia" panose="02040502050405020303" pitchFamily="18" charset="0"/>
                        <a:ea typeface="Calibri"/>
                        <a:cs typeface="Times New Roman" pitchFamily="18" charset="0"/>
                      </a:endParaRPr>
                    </a:p>
                  </a:txBody>
                  <a:tcPr marL="66376" marR="66376" marT="0" marB="0">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tcPr>
                </a:tc>
                <a:tc>
                  <a:txBody>
                    <a:bodyPr/>
                    <a:lstStyle/>
                    <a:p>
                      <a:r>
                        <a:rPr lang="ru-RU" sz="1400" dirty="0" smtClean="0">
                          <a:solidFill>
                            <a:schemeClr val="tx1">
                              <a:lumMod val="85000"/>
                              <a:lumOff val="15000"/>
                            </a:schemeClr>
                          </a:solidFill>
                          <a:latin typeface="Georgia" pitchFamily="18" charset="0"/>
                        </a:rPr>
                        <a:t>2019</a:t>
                      </a:r>
                      <a:endParaRPr lang="ru-RU" sz="1400"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233</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144</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725</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849</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16</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87</a:t>
                      </a: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249</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ru-RU" sz="1400" u="sng" dirty="0" smtClean="0">
                          <a:solidFill>
                            <a:schemeClr val="tx1">
                              <a:lumMod val="85000"/>
                              <a:lumOff val="15000"/>
                            </a:schemeClr>
                          </a:solidFill>
                          <a:latin typeface="Georgia" pitchFamily="18" charset="0"/>
                        </a:rPr>
                        <a:t>134</a:t>
                      </a:r>
                      <a:endParaRPr lang="ru-RU" sz="1400" u="sng" dirty="0">
                        <a:solidFill>
                          <a:schemeClr val="tx1">
                            <a:lumMod val="85000"/>
                            <a:lumOff val="15000"/>
                          </a:schemeClr>
                        </a:solidFill>
                        <a:latin typeface="Georgia"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extLst>
              </a:tr>
              <a:tr h="433443">
                <a:tc gridSpan="2">
                  <a:txBody>
                    <a:bodyPr/>
                    <a:lstStyle/>
                    <a:p>
                      <a:pPr algn="just">
                        <a:lnSpc>
                          <a:spcPct val="115000"/>
                        </a:lnSpc>
                        <a:spcAft>
                          <a:spcPts val="0"/>
                        </a:spcAft>
                      </a:pPr>
                      <a:r>
                        <a:rPr lang="ru-RU" sz="1400" dirty="0">
                          <a:solidFill>
                            <a:schemeClr val="tx1">
                              <a:lumMod val="85000"/>
                              <a:lumOff val="15000"/>
                            </a:schemeClr>
                          </a:solidFill>
                          <a:latin typeface="Georgia" pitchFamily="18" charset="0"/>
                        </a:rPr>
                        <a:t>ИТОГО:</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ru-RU"/>
                    </a:p>
                  </a:txBody>
                  <a:tcPr/>
                </a:tc>
                <a:tc gridSpan="8">
                  <a:txBody>
                    <a:bodyPr/>
                    <a:lstStyle/>
                    <a:p>
                      <a:pPr algn="ctr">
                        <a:lnSpc>
                          <a:spcPct val="115000"/>
                        </a:lnSpc>
                        <a:spcAft>
                          <a:spcPts val="0"/>
                        </a:spcAft>
                      </a:pPr>
                      <a:r>
                        <a:rPr lang="ru-RU" sz="1400" u="sng" dirty="0" smtClean="0">
                          <a:solidFill>
                            <a:schemeClr val="tx1">
                              <a:lumMod val="85000"/>
                              <a:lumOff val="15000"/>
                            </a:schemeClr>
                          </a:solidFill>
                          <a:latin typeface="Georgia" pitchFamily="18" charset="0"/>
                        </a:rPr>
                        <a:t>27 603 / 30 241/ 33</a:t>
                      </a:r>
                      <a:r>
                        <a:rPr lang="ru-RU" sz="1400" u="sng" baseline="0" dirty="0" smtClean="0">
                          <a:solidFill>
                            <a:schemeClr val="tx1">
                              <a:lumMod val="85000"/>
                              <a:lumOff val="15000"/>
                            </a:schemeClr>
                          </a:solidFill>
                          <a:latin typeface="Georgia" pitchFamily="18" charset="0"/>
                        </a:rPr>
                        <a:t> 042 / 34 874</a:t>
                      </a:r>
                      <a:endParaRPr lang="ru-RU" sz="1400" u="sng" dirty="0" smtClean="0">
                        <a:solidFill>
                          <a:schemeClr val="tx1">
                            <a:lumMod val="85000"/>
                            <a:lumOff val="15000"/>
                          </a:schemeClr>
                        </a:solidFill>
                        <a:latin typeface="Georgia" pitchFamily="18" charset="0"/>
                      </a:endParaRPr>
                    </a:p>
                    <a:p>
                      <a:pPr algn="ctr">
                        <a:lnSpc>
                          <a:spcPct val="115000"/>
                        </a:lnSpc>
                        <a:spcAft>
                          <a:spcPts val="0"/>
                        </a:spcAft>
                      </a:pPr>
                      <a:r>
                        <a:rPr lang="ru-RU" sz="1400" dirty="0" smtClean="0">
                          <a:solidFill>
                            <a:schemeClr val="tx1">
                              <a:lumMod val="85000"/>
                              <a:lumOff val="15000"/>
                            </a:schemeClr>
                          </a:solidFill>
                          <a:latin typeface="Georgia" pitchFamily="18" charset="0"/>
                        </a:rPr>
                        <a:t>(в том числе </a:t>
                      </a:r>
                      <a:r>
                        <a:rPr lang="en-US" sz="1400" u="sng" dirty="0" smtClean="0">
                          <a:solidFill>
                            <a:schemeClr val="tx1">
                              <a:lumMod val="85000"/>
                              <a:lumOff val="15000"/>
                            </a:schemeClr>
                          </a:solidFill>
                          <a:latin typeface="Georgia" pitchFamily="18" charset="0"/>
                        </a:rPr>
                        <a:t>2</a:t>
                      </a:r>
                      <a:r>
                        <a:rPr lang="ru-RU" sz="1400" u="sng" dirty="0" smtClean="0">
                          <a:solidFill>
                            <a:schemeClr val="tx1">
                              <a:lumMod val="85000"/>
                              <a:lumOff val="15000"/>
                            </a:schemeClr>
                          </a:solidFill>
                          <a:latin typeface="Georgia" pitchFamily="18" charset="0"/>
                        </a:rPr>
                        <a:t> 495 / 2 </a:t>
                      </a:r>
                      <a:r>
                        <a:rPr lang="en-US" sz="1400" u="sng" dirty="0" smtClean="0">
                          <a:solidFill>
                            <a:schemeClr val="tx1">
                              <a:lumMod val="85000"/>
                              <a:lumOff val="15000"/>
                            </a:schemeClr>
                          </a:solidFill>
                          <a:latin typeface="Georgia" pitchFamily="18" charset="0"/>
                        </a:rPr>
                        <a:t>4</a:t>
                      </a:r>
                      <a:r>
                        <a:rPr lang="ru-RU" sz="1400" u="sng" dirty="0" smtClean="0">
                          <a:solidFill>
                            <a:schemeClr val="tx1">
                              <a:lumMod val="85000"/>
                              <a:lumOff val="15000"/>
                            </a:schemeClr>
                          </a:solidFill>
                          <a:latin typeface="Georgia" pitchFamily="18" charset="0"/>
                        </a:rPr>
                        <a:t>18 / 2 541 / 2 437 </a:t>
                      </a:r>
                      <a:r>
                        <a:rPr lang="ru-RU" sz="1400" dirty="0" smtClean="0">
                          <a:solidFill>
                            <a:schemeClr val="tx1">
                              <a:lumMod val="85000"/>
                              <a:lumOff val="15000"/>
                            </a:schemeClr>
                          </a:solidFill>
                          <a:latin typeface="Georgia" pitchFamily="18" charset="0"/>
                        </a:rPr>
                        <a:t>в качестве юр.лица )</a:t>
                      </a:r>
                      <a:endParaRPr lang="ru-RU" sz="1400" dirty="0">
                        <a:solidFill>
                          <a:schemeClr val="tx1">
                            <a:lumMod val="85000"/>
                            <a:lumOff val="15000"/>
                          </a:schemeClr>
                        </a:solidFill>
                        <a:latin typeface="Georgia" pitchFamily="18" charset="0"/>
                        <a:ea typeface="Calibri"/>
                        <a:cs typeface="Times New Roman" pitchFamily="18" charset="0"/>
                      </a:endParaRPr>
                    </a:p>
                  </a:txBody>
                  <a:tcPr marL="66376" marR="66376"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Box 9"/>
          <p:cNvSpPr txBox="1">
            <a:spLocks noChangeArrowheads="1"/>
          </p:cNvSpPr>
          <p:nvPr/>
        </p:nvSpPr>
        <p:spPr bwMode="auto">
          <a:xfrm>
            <a:off x="322263" y="0"/>
            <a:ext cx="6000750"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7Я ТОС (Семья ТОС)</a:t>
            </a:r>
            <a:endParaRPr lang="ru-RU" sz="500">
              <a:solidFill>
                <a:schemeClr val="bg1"/>
              </a:solidFill>
              <a:latin typeface="Georgia" pitchFamily="18" charset="0"/>
            </a:endParaRPr>
          </a:p>
        </p:txBody>
      </p:sp>
      <p:pic>
        <p:nvPicPr>
          <p:cNvPr id="1031" name="Рисунок 10"/>
          <p:cNvPicPr>
            <a:picLocks noChangeAspect="1"/>
          </p:cNvPicPr>
          <p:nvPr/>
        </p:nvPicPr>
        <p:blipFill>
          <a:blip r:embed="rId3"/>
          <a:srcRect/>
          <a:stretch>
            <a:fillRect/>
          </a:stretch>
        </p:blipFill>
        <p:spPr bwMode="auto">
          <a:xfrm>
            <a:off x="11749088" y="6429375"/>
            <a:ext cx="376237" cy="374650"/>
          </a:xfrm>
          <a:prstGeom prst="rect">
            <a:avLst/>
          </a:prstGeom>
          <a:noFill/>
          <a:ln w="9525">
            <a:noFill/>
            <a:miter lim="800000"/>
            <a:headEnd/>
            <a:tailEnd/>
          </a:ln>
        </p:spPr>
      </p:pic>
      <p:sp>
        <p:nvSpPr>
          <p:cNvPr id="16" name="Rectangle 4"/>
          <p:cNvSpPr>
            <a:spLocks noChangeArrowheads="1"/>
          </p:cNvSpPr>
          <p:nvPr/>
        </p:nvSpPr>
        <p:spPr bwMode="auto">
          <a:xfrm>
            <a:off x="339725" y="892175"/>
            <a:ext cx="5754688" cy="1077913"/>
          </a:xfrm>
          <a:prstGeom prst="rect">
            <a:avLst/>
          </a:prstGeom>
          <a:noFill/>
          <a:ln w="9525" algn="ctr">
            <a:solidFill>
              <a:srgbClr val="0070C0"/>
            </a:solidFill>
            <a:miter lim="800000"/>
            <a:headEnd/>
            <a:tailEnd/>
          </a:ln>
          <a:effectLst/>
        </p:spPr>
        <p:txBody>
          <a:bodyPr>
            <a:spAutoFit/>
          </a:bodyPr>
          <a:lstStyle/>
          <a:p>
            <a:pPr algn="ctr" fontAlgn="auto">
              <a:spcBef>
                <a:spcPts val="0"/>
              </a:spcBef>
              <a:spcAft>
                <a:spcPts val="0"/>
              </a:spcAft>
              <a:defRPr/>
            </a:pPr>
            <a:r>
              <a:rPr lang="ru-RU" sz="1600" dirty="0">
                <a:solidFill>
                  <a:schemeClr val="tx1">
                    <a:lumMod val="85000"/>
                    <a:lumOff val="15000"/>
                  </a:schemeClr>
                </a:solidFill>
                <a:latin typeface="Georgia" panose="02040502050405020303" pitchFamily="18" charset="0"/>
                <a:cs typeface="+mn-cs"/>
              </a:rPr>
              <a:t>общероссийский </a:t>
            </a:r>
            <a:r>
              <a:rPr lang="ru-RU" sz="1600" dirty="0">
                <a:solidFill>
                  <a:schemeClr val="tx1">
                    <a:lumMod val="85000"/>
                    <a:lumOff val="15000"/>
                  </a:schemeClr>
                </a:solidFill>
                <a:latin typeface="Georgia" panose="02040502050405020303" pitchFamily="18" charset="0"/>
                <a:cs typeface="+mn-cs"/>
              </a:rPr>
              <a:t>проект ОАТОС направленный на поддержку органов территориального общественного самоуправления и местных сообществ, инициативных групп </a:t>
            </a:r>
            <a:r>
              <a:rPr lang="ru-RU" sz="1600" dirty="0">
                <a:solidFill>
                  <a:schemeClr val="tx1">
                    <a:lumMod val="85000"/>
                    <a:lumOff val="15000"/>
                  </a:schemeClr>
                </a:solidFill>
                <a:latin typeface="Georgia" panose="02040502050405020303" pitchFamily="18" charset="0"/>
                <a:cs typeface="+mn-cs"/>
              </a:rPr>
              <a:t>граждан</a:t>
            </a:r>
            <a:endParaRPr lang="ru-RU" sz="1600" dirty="0">
              <a:solidFill>
                <a:schemeClr val="tx1">
                  <a:lumMod val="85000"/>
                  <a:lumOff val="15000"/>
                </a:schemeClr>
              </a:solidFill>
              <a:latin typeface="Georgia" panose="02040502050405020303" pitchFamily="18" charset="0"/>
              <a:cs typeface="Times New Roman" pitchFamily="18" charset="0"/>
            </a:endParaRPr>
          </a:p>
        </p:txBody>
      </p:sp>
      <p:sp>
        <p:nvSpPr>
          <p:cNvPr id="1033" name="Прямоугольник 1"/>
          <p:cNvSpPr>
            <a:spLocks noChangeArrowheads="1"/>
          </p:cNvSpPr>
          <p:nvPr/>
        </p:nvSpPr>
        <p:spPr bwMode="auto">
          <a:xfrm>
            <a:off x="339725" y="446088"/>
            <a:ext cx="2846388" cy="338137"/>
          </a:xfrm>
          <a:prstGeom prst="rect">
            <a:avLst/>
          </a:prstGeom>
          <a:noFill/>
          <a:ln w="9525">
            <a:noFill/>
            <a:miter lim="800000"/>
            <a:headEnd/>
            <a:tailEnd/>
          </a:ln>
        </p:spPr>
        <p:txBody>
          <a:bodyPr wrap="none">
            <a:spAutoFit/>
          </a:bodyPr>
          <a:lstStyle/>
          <a:p>
            <a:r>
              <a:rPr lang="ru-RU" sz="1600">
                <a:latin typeface="Georgia" pitchFamily="18" charset="0"/>
                <a:hlinkClick r:id="rId4"/>
              </a:rPr>
              <a:t>https://www.oatos.ru/7я-тос</a:t>
            </a:r>
            <a:endParaRPr lang="ru-RU" sz="1600">
              <a:latin typeface="Georgia" pitchFamily="18" charset="0"/>
            </a:endParaRPr>
          </a:p>
        </p:txBody>
      </p:sp>
      <p:graphicFrame>
        <p:nvGraphicFramePr>
          <p:cNvPr id="1029" name="Object 5"/>
          <p:cNvGraphicFramePr>
            <a:graphicFrameLocks noChangeAspect="1"/>
          </p:cNvGraphicFramePr>
          <p:nvPr/>
        </p:nvGraphicFramePr>
        <p:xfrm>
          <a:off x="6459538" y="223838"/>
          <a:ext cx="5386387" cy="6019800"/>
        </p:xfrm>
        <a:graphic>
          <a:graphicData uri="http://schemas.openxmlformats.org/presentationml/2006/ole">
            <p:oleObj spid="_x0000_s1029" name="Документ" r:id="rId5" imgW="6629729" imgH="9709902" progId="Word.Document.12">
              <p:embed/>
            </p:oleObj>
          </a:graphicData>
        </a:graphic>
      </p:graphicFrame>
      <p:pic>
        <p:nvPicPr>
          <p:cNvPr id="1034" name="Рисунок 4"/>
          <p:cNvPicPr>
            <a:picLocks noChangeAspect="1"/>
          </p:cNvPicPr>
          <p:nvPr/>
        </p:nvPicPr>
        <p:blipFill>
          <a:blip r:embed="rId6"/>
          <a:srcRect t="9729" r="1346" b="4025"/>
          <a:stretch>
            <a:fillRect/>
          </a:stretch>
        </p:blipFill>
        <p:spPr bwMode="auto">
          <a:xfrm>
            <a:off x="330200" y="2349500"/>
            <a:ext cx="6000750" cy="2951163"/>
          </a:xfrm>
          <a:prstGeom prst="rect">
            <a:avLst/>
          </a:prstGeom>
          <a:noFill/>
          <a:ln w="9525">
            <a:solidFill>
              <a:srgbClr val="0070C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14339" name="TextBox 9"/>
          <p:cNvSpPr txBox="1">
            <a:spLocks noChangeArrowheads="1"/>
          </p:cNvSpPr>
          <p:nvPr/>
        </p:nvSpPr>
        <p:spPr bwMode="auto">
          <a:xfrm>
            <a:off x="0" y="0"/>
            <a:ext cx="12058650" cy="6619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Заседание Совета при Президенте РФ по развитию местного самоуправления</a:t>
            </a:r>
          </a:p>
          <a:p>
            <a:pPr algn="ctr"/>
            <a:r>
              <a:rPr lang="ru-RU" sz="900">
                <a:solidFill>
                  <a:schemeClr val="bg1"/>
                </a:solidFill>
                <a:latin typeface="Georgia" pitchFamily="18" charset="0"/>
              </a:rPr>
              <a:t>(30 января 2020 года)</a:t>
            </a:r>
          </a:p>
          <a:p>
            <a:endParaRPr lang="ru-RU" sz="500">
              <a:solidFill>
                <a:schemeClr val="bg1"/>
              </a:solidFill>
              <a:latin typeface="Georgia" pitchFamily="18" charset="0"/>
            </a:endParaRPr>
          </a:p>
        </p:txBody>
      </p:sp>
      <p:sp>
        <p:nvSpPr>
          <p:cNvPr id="21" name="Прямоугольник 20"/>
          <p:cNvSpPr/>
          <p:nvPr/>
        </p:nvSpPr>
        <p:spPr>
          <a:xfrm>
            <a:off x="5373688" y="930275"/>
            <a:ext cx="6156325" cy="5018088"/>
          </a:xfrm>
          <a:prstGeom prst="rect">
            <a:avLst/>
          </a:prstGeom>
        </p:spPr>
        <p:txBody>
          <a:bodyPr>
            <a:spAutoFit/>
          </a:bodyPr>
          <a:lstStyle/>
          <a:p>
            <a:pPr algn="just" fontAlgn="auto">
              <a:spcBef>
                <a:spcPts val="0"/>
              </a:spcBef>
              <a:spcAft>
                <a:spcPts val="0"/>
              </a:spcAft>
              <a:defRPr/>
            </a:pPr>
            <a:r>
              <a:rPr lang="ru-RU" sz="1400" dirty="0">
                <a:latin typeface="Georgia" pitchFamily="18" charset="0"/>
                <a:cs typeface="+mn-cs"/>
              </a:rPr>
              <a:t>15) обеспечить создание условий для реализации мероприятий, имеющих приоритетное значение для жителей муниципального образования и определяемых с учётом их мнения (путём проведения открытого голосования или конкурсного отбора), и возможность направления на осуществление этих мероприятий по истечении трёх лет </a:t>
            </a:r>
            <a:r>
              <a:rPr lang="ru-RU" sz="1400" b="1" u="sng" dirty="0">
                <a:latin typeface="Georgia" pitchFamily="18" charset="0"/>
                <a:cs typeface="+mn-cs"/>
              </a:rPr>
              <a:t>не менее пяти процентов</a:t>
            </a:r>
            <a:r>
              <a:rPr lang="ru-RU" sz="1400" dirty="0">
                <a:latin typeface="Georgia" pitchFamily="18" charset="0"/>
                <a:cs typeface="+mn-cs"/>
              </a:rPr>
              <a:t> расходов местного бюджета, в первую очередь по таким направлениям, как благоустройство городской среды, </a:t>
            </a:r>
            <a:r>
              <a:rPr lang="ru-RU" sz="1400" dirty="0">
                <a:solidFill>
                  <a:schemeClr val="tx1">
                    <a:lumMod val="85000"/>
                    <a:lumOff val="15000"/>
                  </a:schemeClr>
                </a:solidFill>
                <a:latin typeface="Georgia" pitchFamily="18" charset="0"/>
                <a:cs typeface="+mn-cs"/>
              </a:rPr>
              <a:t>проведение</a:t>
            </a:r>
            <a:r>
              <a:rPr lang="ru-RU" sz="1400" dirty="0">
                <a:latin typeface="Georgia" pitchFamily="18" charset="0"/>
                <a:cs typeface="+mn-cs"/>
              </a:rPr>
              <a:t> культурных и спортивных мероприятий, обустройство объектов социальной инфраструктуры и прилегающих к ним территорий. При этом предусмотреть внесение в законодательство Российской Федерации изменений, направленных на установление правовых основ инициативного </a:t>
            </a:r>
            <a:r>
              <a:rPr lang="ru-RU" sz="1400" dirty="0" err="1">
                <a:latin typeface="Georgia" pitchFamily="18" charset="0"/>
                <a:cs typeface="+mn-cs"/>
              </a:rPr>
              <a:t>бюджетирования</a:t>
            </a:r>
            <a:r>
              <a:rPr lang="ru-RU" sz="1400" dirty="0">
                <a:latin typeface="Georgia" pitchFamily="18" charset="0"/>
                <a:cs typeface="+mn-cs"/>
              </a:rPr>
              <a:t> («народный бюджет») как дополнительного механизма решения приоритетных для жителей муниципального образования (его части) вопросов местного значения или иных вопросов, право решения которых предоставлено органам местного самоуправления, включая определение источников финансового обеспечения реализации инициативных проектов. Обеспечить возможность финансирования указанных проектов за счёт средств бюджетов бюджетной системы Российской Федерации, а также за счёт средств юридических лиц, индивидуальных предпринимателей и личных средств граждан. (Пр-354, от 1.03.2020 года п.1 15)</a:t>
            </a:r>
          </a:p>
          <a:p>
            <a:pPr algn="just" fontAlgn="auto">
              <a:spcBef>
                <a:spcPts val="0"/>
              </a:spcBef>
              <a:spcAft>
                <a:spcPts val="0"/>
              </a:spcAft>
              <a:defRPr/>
            </a:pPr>
            <a:endParaRPr lang="ru-RU" sz="1200" dirty="0">
              <a:solidFill>
                <a:srgbClr val="020C22"/>
              </a:solidFill>
              <a:latin typeface="Georgia" pitchFamily="18" charset="0"/>
              <a:cs typeface="+mn-cs"/>
            </a:endParaRPr>
          </a:p>
        </p:txBody>
      </p:sp>
      <p:pic>
        <p:nvPicPr>
          <p:cNvPr id="14341" name="Рисунок 1"/>
          <p:cNvPicPr>
            <a:picLocks noChangeAspect="1"/>
          </p:cNvPicPr>
          <p:nvPr/>
        </p:nvPicPr>
        <p:blipFill>
          <a:blip r:embed="rId3"/>
          <a:srcRect/>
          <a:stretch>
            <a:fillRect/>
          </a:stretch>
        </p:blipFill>
        <p:spPr bwMode="auto">
          <a:xfrm>
            <a:off x="331788" y="1944688"/>
            <a:ext cx="4519612" cy="2787650"/>
          </a:xfrm>
          <a:prstGeom prst="rect">
            <a:avLst/>
          </a:prstGeom>
          <a:noFill/>
          <a:ln w="9525">
            <a:solidFill>
              <a:srgbClr val="0070C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9"/>
          <p:cNvSpPr txBox="1">
            <a:spLocks noChangeArrowheads="1"/>
          </p:cNvSpPr>
          <p:nvPr/>
        </p:nvSpPr>
        <p:spPr bwMode="auto">
          <a:xfrm>
            <a:off x="322263" y="0"/>
            <a:ext cx="6000750"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7Я ТОС (Семья ТОС)</a:t>
            </a:r>
            <a:endParaRPr lang="ru-RU" sz="500">
              <a:solidFill>
                <a:schemeClr val="bg1"/>
              </a:solidFill>
              <a:latin typeface="Georgia" pitchFamily="18" charset="0"/>
            </a:endParaRPr>
          </a:p>
        </p:txBody>
      </p:sp>
      <p:pic>
        <p:nvPicPr>
          <p:cNvPr id="33794" name="Рисунок 10"/>
          <p:cNvPicPr>
            <a:picLocks noChangeAspect="1"/>
          </p:cNvPicPr>
          <p:nvPr/>
        </p:nvPicPr>
        <p:blipFill>
          <a:blip r:embed="rId2"/>
          <a:srcRect/>
          <a:stretch>
            <a:fillRect/>
          </a:stretch>
        </p:blipFill>
        <p:spPr bwMode="auto">
          <a:xfrm>
            <a:off x="11749088" y="6429375"/>
            <a:ext cx="376237" cy="374650"/>
          </a:xfrm>
          <a:prstGeom prst="rect">
            <a:avLst/>
          </a:prstGeom>
          <a:noFill/>
          <a:ln w="9525">
            <a:noFill/>
            <a:miter lim="800000"/>
            <a:headEnd/>
            <a:tailEnd/>
          </a:ln>
        </p:spPr>
      </p:pic>
      <p:sp>
        <p:nvSpPr>
          <p:cNvPr id="16" name="Rectangle 4"/>
          <p:cNvSpPr>
            <a:spLocks noChangeArrowheads="1"/>
          </p:cNvSpPr>
          <p:nvPr/>
        </p:nvSpPr>
        <p:spPr bwMode="auto">
          <a:xfrm>
            <a:off x="339725" y="892175"/>
            <a:ext cx="5754688" cy="1077913"/>
          </a:xfrm>
          <a:prstGeom prst="rect">
            <a:avLst/>
          </a:prstGeom>
          <a:noFill/>
          <a:ln w="9525" algn="ctr">
            <a:solidFill>
              <a:srgbClr val="0070C0"/>
            </a:solidFill>
            <a:miter lim="800000"/>
            <a:headEnd/>
            <a:tailEnd/>
          </a:ln>
          <a:effectLst/>
        </p:spPr>
        <p:txBody>
          <a:bodyPr>
            <a:spAutoFit/>
          </a:bodyPr>
          <a:lstStyle/>
          <a:p>
            <a:pPr algn="ctr" fontAlgn="auto">
              <a:spcBef>
                <a:spcPts val="0"/>
              </a:spcBef>
              <a:spcAft>
                <a:spcPts val="0"/>
              </a:spcAft>
              <a:defRPr/>
            </a:pPr>
            <a:r>
              <a:rPr lang="ru-RU" sz="1600" dirty="0">
                <a:solidFill>
                  <a:schemeClr val="tx1">
                    <a:lumMod val="85000"/>
                    <a:lumOff val="15000"/>
                  </a:schemeClr>
                </a:solidFill>
                <a:latin typeface="Georgia" panose="02040502050405020303" pitchFamily="18" charset="0"/>
                <a:cs typeface="+mn-cs"/>
              </a:rPr>
              <a:t>общероссийский </a:t>
            </a:r>
            <a:r>
              <a:rPr lang="ru-RU" sz="1600" dirty="0">
                <a:solidFill>
                  <a:schemeClr val="tx1">
                    <a:lumMod val="85000"/>
                    <a:lumOff val="15000"/>
                  </a:schemeClr>
                </a:solidFill>
                <a:latin typeface="Georgia" panose="02040502050405020303" pitchFamily="18" charset="0"/>
                <a:cs typeface="+mn-cs"/>
              </a:rPr>
              <a:t>проект ОАТОС направленный на поддержку органов территориального общественного самоуправления и местных сообществ, инициативных групп </a:t>
            </a:r>
            <a:r>
              <a:rPr lang="ru-RU" sz="1600" dirty="0">
                <a:solidFill>
                  <a:schemeClr val="tx1">
                    <a:lumMod val="85000"/>
                    <a:lumOff val="15000"/>
                  </a:schemeClr>
                </a:solidFill>
                <a:latin typeface="Georgia" panose="02040502050405020303" pitchFamily="18" charset="0"/>
                <a:cs typeface="+mn-cs"/>
              </a:rPr>
              <a:t>граждан</a:t>
            </a:r>
            <a:endParaRPr lang="ru-RU" sz="1600" dirty="0">
              <a:solidFill>
                <a:schemeClr val="tx1">
                  <a:lumMod val="85000"/>
                  <a:lumOff val="15000"/>
                </a:schemeClr>
              </a:solidFill>
              <a:latin typeface="Georgia" panose="02040502050405020303" pitchFamily="18" charset="0"/>
              <a:cs typeface="Times New Roman" pitchFamily="18" charset="0"/>
            </a:endParaRPr>
          </a:p>
        </p:txBody>
      </p:sp>
      <p:sp>
        <p:nvSpPr>
          <p:cNvPr id="33796" name="Прямоугольник 1"/>
          <p:cNvSpPr>
            <a:spLocks noChangeArrowheads="1"/>
          </p:cNvSpPr>
          <p:nvPr/>
        </p:nvSpPr>
        <p:spPr bwMode="auto">
          <a:xfrm>
            <a:off x="339725" y="446088"/>
            <a:ext cx="2846388" cy="338137"/>
          </a:xfrm>
          <a:prstGeom prst="rect">
            <a:avLst/>
          </a:prstGeom>
          <a:noFill/>
          <a:ln w="9525">
            <a:noFill/>
            <a:miter lim="800000"/>
            <a:headEnd/>
            <a:tailEnd/>
          </a:ln>
        </p:spPr>
        <p:txBody>
          <a:bodyPr wrap="none">
            <a:spAutoFit/>
          </a:bodyPr>
          <a:lstStyle/>
          <a:p>
            <a:r>
              <a:rPr lang="ru-RU" sz="1600">
                <a:latin typeface="Georgia" pitchFamily="18" charset="0"/>
                <a:hlinkClick r:id="rId3"/>
              </a:rPr>
              <a:t>https://www.oatos.ru/7я-тос</a:t>
            </a:r>
            <a:endParaRPr lang="ru-RU" sz="1600">
              <a:latin typeface="Georgia" pitchFamily="18" charset="0"/>
            </a:endParaRPr>
          </a:p>
        </p:txBody>
      </p:sp>
      <p:pic>
        <p:nvPicPr>
          <p:cNvPr id="33797" name="Рисунок 7"/>
          <p:cNvPicPr>
            <a:picLocks noChangeAspect="1"/>
          </p:cNvPicPr>
          <p:nvPr/>
        </p:nvPicPr>
        <p:blipFill>
          <a:blip r:embed="rId4"/>
          <a:srcRect l="819" r="8936" b="3738"/>
          <a:stretch>
            <a:fillRect/>
          </a:stretch>
        </p:blipFill>
        <p:spPr bwMode="auto">
          <a:xfrm>
            <a:off x="400050" y="2667000"/>
            <a:ext cx="4664075" cy="2546350"/>
          </a:xfrm>
          <a:prstGeom prst="rect">
            <a:avLst/>
          </a:prstGeom>
          <a:noFill/>
          <a:ln w="9525">
            <a:noFill/>
            <a:miter lim="800000"/>
            <a:headEnd/>
            <a:tailEnd/>
          </a:ln>
        </p:spPr>
      </p:pic>
      <p:pic>
        <p:nvPicPr>
          <p:cNvPr id="33798" name="Рисунок 8" descr="hqdefault.jpg"/>
          <p:cNvPicPr>
            <a:picLocks noChangeAspect="1"/>
          </p:cNvPicPr>
          <p:nvPr/>
        </p:nvPicPr>
        <p:blipFill>
          <a:blip r:embed="rId5"/>
          <a:srcRect t="12201" b="12199"/>
          <a:stretch>
            <a:fillRect/>
          </a:stretch>
        </p:blipFill>
        <p:spPr bwMode="auto">
          <a:xfrm>
            <a:off x="6323013" y="1431925"/>
            <a:ext cx="5324475" cy="3017838"/>
          </a:xfrm>
          <a:prstGeom prst="rect">
            <a:avLst/>
          </a:prstGeom>
          <a:noFill/>
          <a:ln w="9525">
            <a:noFill/>
            <a:miter lim="800000"/>
            <a:headEnd/>
            <a:tailEnd/>
          </a:ln>
        </p:spPr>
      </p:pic>
      <p:sp>
        <p:nvSpPr>
          <p:cNvPr id="12" name="TextBox 11"/>
          <p:cNvSpPr txBox="1"/>
          <p:nvPr/>
        </p:nvSpPr>
        <p:spPr>
          <a:xfrm>
            <a:off x="6323013" y="4540250"/>
            <a:ext cx="2808287" cy="401638"/>
          </a:xfrm>
          <a:prstGeom prst="rect">
            <a:avLst/>
          </a:prstGeom>
          <a:noFill/>
        </p:spPr>
        <p:txBody>
          <a:bodyPr>
            <a:spAutoFit/>
          </a:bodyPr>
          <a:lstStyle/>
          <a:p>
            <a:pPr fontAlgn="auto">
              <a:spcBef>
                <a:spcPts val="0"/>
              </a:spcBef>
              <a:spcAft>
                <a:spcPts val="0"/>
              </a:spcAft>
              <a:defRPr/>
            </a:pPr>
            <a:r>
              <a:rPr lang="en-US" sz="2000" dirty="0">
                <a:solidFill>
                  <a:schemeClr val="tx1">
                    <a:lumMod val="85000"/>
                    <a:lumOff val="15000"/>
                  </a:schemeClr>
                </a:solidFill>
                <a:latin typeface="Georgia" panose="02040502050405020303" pitchFamily="18" charset="0"/>
                <a:cs typeface="+mn-cs"/>
              </a:rPr>
              <a:t>www.tosros.ru</a:t>
            </a:r>
            <a:endParaRPr lang="ru-RU" sz="2000" dirty="0">
              <a:solidFill>
                <a:schemeClr val="tx1">
                  <a:lumMod val="85000"/>
                  <a:lumOff val="15000"/>
                </a:schemeClr>
              </a:solidFill>
              <a:latin typeface="Georgia" panose="02040502050405020303" pitchFamily="18" charset="0"/>
              <a:cs typeface="+mn-cs"/>
            </a:endParaRPr>
          </a:p>
        </p:txBody>
      </p:sp>
      <p:sp>
        <p:nvSpPr>
          <p:cNvPr id="13" name="Прямоугольник 12"/>
          <p:cNvSpPr/>
          <p:nvPr/>
        </p:nvSpPr>
        <p:spPr>
          <a:xfrm>
            <a:off x="400050" y="2216150"/>
            <a:ext cx="4076700" cy="400050"/>
          </a:xfrm>
          <a:prstGeom prst="rect">
            <a:avLst/>
          </a:prstGeom>
        </p:spPr>
        <p:txBody>
          <a:bodyPr wrap="none">
            <a:spAutoFit/>
          </a:bodyPr>
          <a:lstStyle/>
          <a:p>
            <a:pPr fontAlgn="auto">
              <a:spcBef>
                <a:spcPts val="0"/>
              </a:spcBef>
              <a:spcAft>
                <a:spcPts val="0"/>
              </a:spcAft>
              <a:defRPr/>
            </a:pPr>
            <a:r>
              <a:rPr lang="en-US" sz="2000" dirty="0">
                <a:solidFill>
                  <a:schemeClr val="tx1">
                    <a:lumMod val="85000"/>
                    <a:lumOff val="15000"/>
                  </a:schemeClr>
                </a:solidFill>
                <a:latin typeface="Georgia" panose="02040502050405020303" pitchFamily="18" charset="0"/>
                <a:cs typeface="+mn-cs"/>
              </a:rPr>
              <a:t>www.</a:t>
            </a:r>
            <a:r>
              <a:rPr lang="ru-RU" sz="2000" dirty="0" err="1">
                <a:solidFill>
                  <a:schemeClr val="tx1">
                    <a:lumMod val="85000"/>
                    <a:lumOff val="15000"/>
                  </a:schemeClr>
                </a:solidFill>
                <a:latin typeface="Georgia" panose="02040502050405020303" pitchFamily="18" charset="0"/>
                <a:cs typeface="+mn-cs"/>
              </a:rPr>
              <a:t>гражданскийконтролер.рф</a:t>
            </a:r>
            <a:endParaRPr lang="ru-RU" sz="2000" dirty="0">
              <a:solidFill>
                <a:schemeClr val="tx1">
                  <a:lumMod val="85000"/>
                  <a:lumOff val="15000"/>
                </a:schemeClr>
              </a:solidFill>
              <a:latin typeface="Georgia" panose="02040502050405020303" pitchFamily="18" charset="0"/>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9"/>
          <p:cNvSpPr txBox="1">
            <a:spLocks noChangeArrowheads="1"/>
          </p:cNvSpPr>
          <p:nvPr/>
        </p:nvSpPr>
        <p:spPr bwMode="auto">
          <a:xfrm>
            <a:off x="322263" y="0"/>
            <a:ext cx="5680075"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Опыт регионов</a:t>
            </a:r>
            <a:endParaRPr lang="ru-RU" sz="500">
              <a:solidFill>
                <a:schemeClr val="bg1"/>
              </a:solidFill>
              <a:latin typeface="Georgia" pitchFamily="18" charset="0"/>
            </a:endParaRPr>
          </a:p>
        </p:txBody>
      </p:sp>
      <p:pic>
        <p:nvPicPr>
          <p:cNvPr id="34818" name="Рисунок 5"/>
          <p:cNvPicPr>
            <a:picLocks noChangeAspect="1"/>
          </p:cNvPicPr>
          <p:nvPr/>
        </p:nvPicPr>
        <p:blipFill>
          <a:blip r:embed="rId2"/>
          <a:srcRect/>
          <a:stretch>
            <a:fillRect/>
          </a:stretch>
        </p:blipFill>
        <p:spPr bwMode="auto">
          <a:xfrm>
            <a:off x="11749088" y="6429375"/>
            <a:ext cx="376237" cy="374650"/>
          </a:xfrm>
          <a:prstGeom prst="rect">
            <a:avLst/>
          </a:prstGeom>
          <a:noFill/>
          <a:ln w="9525">
            <a:noFill/>
            <a:miter lim="800000"/>
            <a:headEnd/>
            <a:tailEnd/>
          </a:ln>
        </p:spPr>
      </p:pic>
      <p:pic>
        <p:nvPicPr>
          <p:cNvPr id="34819" name="Рисунок 34"/>
          <p:cNvPicPr>
            <a:picLocks noChangeAspect="1"/>
          </p:cNvPicPr>
          <p:nvPr/>
        </p:nvPicPr>
        <p:blipFill>
          <a:blip r:embed="rId3"/>
          <a:srcRect/>
          <a:stretch>
            <a:fillRect/>
          </a:stretch>
        </p:blipFill>
        <p:spPr bwMode="auto">
          <a:xfrm>
            <a:off x="7351713" y="954088"/>
            <a:ext cx="2487612" cy="3529012"/>
          </a:xfrm>
          <a:prstGeom prst="rect">
            <a:avLst/>
          </a:prstGeom>
          <a:noFill/>
          <a:ln w="9525">
            <a:noFill/>
            <a:miter lim="800000"/>
            <a:headEnd/>
            <a:tailEnd/>
          </a:ln>
        </p:spPr>
      </p:pic>
      <p:sp>
        <p:nvSpPr>
          <p:cNvPr id="36" name="TextBox 35"/>
          <p:cNvSpPr txBox="1"/>
          <p:nvPr/>
        </p:nvSpPr>
        <p:spPr>
          <a:xfrm>
            <a:off x="1312863" y="4891088"/>
            <a:ext cx="4248150" cy="1477962"/>
          </a:xfrm>
          <a:prstGeom prst="rect">
            <a:avLst/>
          </a:prstGeom>
          <a:noFill/>
        </p:spPr>
        <p:txBody>
          <a:bodyPr>
            <a:spAutoFit/>
          </a:bodyPr>
          <a:lstStyle/>
          <a:p>
            <a:pPr algn="ctr" fontAlgn="auto">
              <a:spcBef>
                <a:spcPts val="0"/>
              </a:spcBef>
              <a:spcAft>
                <a:spcPts val="0"/>
              </a:spcAft>
              <a:defRPr/>
            </a:pPr>
            <a:r>
              <a:rPr lang="ru-RU" b="1" u="sng" dirty="0">
                <a:solidFill>
                  <a:srgbClr val="FF0000"/>
                </a:solidFill>
                <a:latin typeface="Georgia" panose="02040502050405020303" pitchFamily="18" charset="0"/>
                <a:cs typeface="+mn-cs"/>
              </a:rPr>
              <a:t>Краснодарский край:</a:t>
            </a:r>
          </a:p>
          <a:p>
            <a:pPr fontAlgn="auto">
              <a:spcBef>
                <a:spcPts val="0"/>
              </a:spcBef>
              <a:spcAft>
                <a:spcPts val="0"/>
              </a:spcAft>
              <a:defRPr/>
            </a:pPr>
            <a:r>
              <a:rPr lang="ru-RU" b="1" dirty="0">
                <a:solidFill>
                  <a:schemeClr val="tx1">
                    <a:lumMod val="85000"/>
                    <a:lumOff val="15000"/>
                  </a:schemeClr>
                </a:solidFill>
                <a:latin typeface="Georgia" panose="02040502050405020303" pitchFamily="18" charset="0"/>
                <a:cs typeface="+mn-cs"/>
              </a:rPr>
              <a:t>6 054 ТОСа</a:t>
            </a:r>
          </a:p>
          <a:p>
            <a:pPr fontAlgn="auto">
              <a:spcBef>
                <a:spcPts val="0"/>
              </a:spcBef>
              <a:spcAft>
                <a:spcPts val="0"/>
              </a:spcAft>
              <a:defRPr/>
            </a:pPr>
            <a:r>
              <a:rPr lang="ru-RU" dirty="0">
                <a:solidFill>
                  <a:schemeClr val="tx1">
                    <a:lumMod val="85000"/>
                    <a:lumOff val="15000"/>
                  </a:schemeClr>
                </a:solidFill>
                <a:latin typeface="Georgia" panose="02040502050405020303" pitchFamily="18" charset="0"/>
                <a:cs typeface="+mn-cs"/>
              </a:rPr>
              <a:t>Более 12 тысяч предложений в НПА муниципальных образований</a:t>
            </a:r>
          </a:p>
          <a:p>
            <a:pPr fontAlgn="auto">
              <a:spcBef>
                <a:spcPts val="0"/>
              </a:spcBef>
              <a:spcAft>
                <a:spcPts val="0"/>
              </a:spcAft>
              <a:defRPr/>
            </a:pPr>
            <a:r>
              <a:rPr lang="ru-RU" b="1" dirty="0">
                <a:solidFill>
                  <a:srgbClr val="FF0000"/>
                </a:solidFill>
                <a:latin typeface="Georgia" panose="02040502050405020303" pitchFamily="18" charset="0"/>
                <a:cs typeface="+mn-cs"/>
              </a:rPr>
              <a:t>80% учтены</a:t>
            </a:r>
            <a:endParaRPr lang="ru-RU" b="1" dirty="0">
              <a:solidFill>
                <a:srgbClr val="FF0000"/>
              </a:solidFill>
              <a:latin typeface="Georgia" panose="02040502050405020303" pitchFamily="18" charset="0"/>
              <a:cs typeface="+mn-cs"/>
            </a:endParaRPr>
          </a:p>
        </p:txBody>
      </p:sp>
      <p:pic>
        <p:nvPicPr>
          <p:cNvPr id="34821" name="Рисунок 36"/>
          <p:cNvPicPr>
            <a:picLocks noChangeAspect="1"/>
          </p:cNvPicPr>
          <p:nvPr/>
        </p:nvPicPr>
        <p:blipFill>
          <a:blip r:embed="rId4"/>
          <a:srcRect/>
          <a:stretch>
            <a:fillRect/>
          </a:stretch>
        </p:blipFill>
        <p:spPr bwMode="auto">
          <a:xfrm>
            <a:off x="1878013" y="828675"/>
            <a:ext cx="3373437" cy="4005263"/>
          </a:xfrm>
          <a:prstGeom prst="rect">
            <a:avLst/>
          </a:prstGeom>
          <a:noFill/>
          <a:ln w="9525">
            <a:noFill/>
            <a:miter lim="800000"/>
            <a:headEnd/>
            <a:tailEnd/>
          </a:ln>
        </p:spPr>
      </p:pic>
      <p:sp>
        <p:nvSpPr>
          <p:cNvPr id="69" name="TextBox 68"/>
          <p:cNvSpPr txBox="1"/>
          <p:nvPr/>
        </p:nvSpPr>
        <p:spPr>
          <a:xfrm>
            <a:off x="6846888" y="4833938"/>
            <a:ext cx="3495675" cy="1200150"/>
          </a:xfrm>
          <a:prstGeom prst="rect">
            <a:avLst/>
          </a:prstGeom>
          <a:noFill/>
        </p:spPr>
        <p:txBody>
          <a:bodyPr>
            <a:spAutoFit/>
          </a:bodyPr>
          <a:lstStyle/>
          <a:p>
            <a:pPr algn="ctr" fontAlgn="auto">
              <a:spcBef>
                <a:spcPts val="0"/>
              </a:spcBef>
              <a:spcAft>
                <a:spcPts val="0"/>
              </a:spcAft>
              <a:defRPr/>
            </a:pPr>
            <a:r>
              <a:rPr lang="ru-RU" b="1" u="sng" dirty="0">
                <a:solidFill>
                  <a:srgbClr val="FF0000"/>
                </a:solidFill>
                <a:latin typeface="Georgia" panose="02040502050405020303" pitchFamily="18" charset="0"/>
                <a:cs typeface="+mn-cs"/>
              </a:rPr>
              <a:t>г. Урюпинск</a:t>
            </a:r>
          </a:p>
          <a:p>
            <a:pPr fontAlgn="auto">
              <a:spcBef>
                <a:spcPts val="0"/>
              </a:spcBef>
              <a:spcAft>
                <a:spcPts val="0"/>
              </a:spcAft>
              <a:defRPr/>
            </a:pPr>
            <a:r>
              <a:rPr lang="ru-RU" u="sng" dirty="0">
                <a:solidFill>
                  <a:srgbClr val="FF0000"/>
                </a:solidFill>
                <a:latin typeface="Georgia" panose="02040502050405020303" pitchFamily="18" charset="0"/>
                <a:cs typeface="+mn-cs"/>
              </a:rPr>
              <a:t>18</a:t>
            </a:r>
            <a:r>
              <a:rPr lang="ru-RU" dirty="0">
                <a:latin typeface="Georgia" panose="02040502050405020303" pitchFamily="18" charset="0"/>
                <a:cs typeface="+mn-cs"/>
              </a:rPr>
              <a:t> </a:t>
            </a:r>
            <a:r>
              <a:rPr lang="ru-RU" dirty="0">
                <a:solidFill>
                  <a:schemeClr val="tx1">
                    <a:lumMod val="85000"/>
                    <a:lumOff val="15000"/>
                  </a:schemeClr>
                </a:solidFill>
                <a:latin typeface="Georgia" panose="02040502050405020303" pitchFamily="18" charset="0"/>
                <a:cs typeface="+mn-cs"/>
              </a:rPr>
              <a:t>из 43 вопросов местного значения решаются совместно с ТОСами</a:t>
            </a:r>
            <a:endParaRPr lang="ru-RU" dirty="0">
              <a:solidFill>
                <a:schemeClr val="tx1">
                  <a:lumMod val="85000"/>
                  <a:lumOff val="15000"/>
                </a:schemeClr>
              </a:solidFill>
              <a:latin typeface="Georgia" panose="02040502050405020303" pitchFamily="18" charset="0"/>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9"/>
          <p:cNvSpPr txBox="1">
            <a:spLocks noChangeArrowheads="1"/>
          </p:cNvSpPr>
          <p:nvPr/>
        </p:nvSpPr>
        <p:spPr bwMode="auto">
          <a:xfrm>
            <a:off x="322263" y="0"/>
            <a:ext cx="5680075" cy="523875"/>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Опыт регионов – Республика Коми</a:t>
            </a:r>
          </a:p>
          <a:p>
            <a:endParaRPr lang="ru-RU" sz="500">
              <a:solidFill>
                <a:schemeClr val="bg1"/>
              </a:solidFill>
              <a:latin typeface="Georgia" pitchFamily="18" charset="0"/>
            </a:endParaRPr>
          </a:p>
        </p:txBody>
      </p:sp>
      <p:pic>
        <p:nvPicPr>
          <p:cNvPr id="35842" name="Рисунок 5"/>
          <p:cNvPicPr>
            <a:picLocks noChangeAspect="1"/>
          </p:cNvPicPr>
          <p:nvPr/>
        </p:nvPicPr>
        <p:blipFill>
          <a:blip r:embed="rId2"/>
          <a:srcRect/>
          <a:stretch>
            <a:fillRect/>
          </a:stretch>
        </p:blipFill>
        <p:spPr bwMode="auto">
          <a:xfrm>
            <a:off x="11749088" y="6429375"/>
            <a:ext cx="376237" cy="374650"/>
          </a:xfrm>
          <a:prstGeom prst="rect">
            <a:avLst/>
          </a:prstGeom>
          <a:noFill/>
          <a:ln w="9525">
            <a:noFill/>
            <a:miter lim="800000"/>
            <a:headEnd/>
            <a:tailEnd/>
          </a:ln>
        </p:spPr>
      </p:pic>
      <p:sp>
        <p:nvSpPr>
          <p:cNvPr id="35843" name="Прямоугольник 37"/>
          <p:cNvSpPr>
            <a:spLocks noChangeArrowheads="1"/>
          </p:cNvSpPr>
          <p:nvPr/>
        </p:nvSpPr>
        <p:spPr bwMode="auto">
          <a:xfrm>
            <a:off x="1231900" y="704850"/>
            <a:ext cx="9540875" cy="646113"/>
          </a:xfrm>
          <a:prstGeom prst="rect">
            <a:avLst/>
          </a:prstGeom>
          <a:noFill/>
          <a:ln w="9525">
            <a:noFill/>
            <a:miter lim="800000"/>
            <a:headEnd/>
            <a:tailEnd/>
          </a:ln>
        </p:spPr>
        <p:txBody>
          <a:bodyPr>
            <a:spAutoFit/>
          </a:bodyPr>
          <a:lstStyle/>
          <a:p>
            <a:pPr algn="ctr"/>
            <a:r>
              <a:rPr lang="ru-RU" sz="3600" b="1">
                <a:solidFill>
                  <a:srgbClr val="0070C0"/>
                </a:solidFill>
                <a:latin typeface="Georgia" pitchFamily="18" charset="0"/>
              </a:rPr>
              <a:t>НАРОДНЫЙ БЮДЖЕТ</a:t>
            </a:r>
          </a:p>
        </p:txBody>
      </p:sp>
      <p:sp>
        <p:nvSpPr>
          <p:cNvPr id="35844" name="Прямоугольник 1"/>
          <p:cNvSpPr>
            <a:spLocks noChangeArrowheads="1"/>
          </p:cNvSpPr>
          <p:nvPr/>
        </p:nvSpPr>
        <p:spPr bwMode="auto">
          <a:xfrm>
            <a:off x="2041525" y="1325563"/>
            <a:ext cx="8208963" cy="708025"/>
          </a:xfrm>
          <a:prstGeom prst="rect">
            <a:avLst/>
          </a:prstGeom>
          <a:noFill/>
          <a:ln w="9525">
            <a:noFill/>
            <a:miter lim="800000"/>
            <a:headEnd/>
            <a:tailEnd/>
          </a:ln>
        </p:spPr>
        <p:txBody>
          <a:bodyPr>
            <a:spAutoFit/>
          </a:bodyPr>
          <a:lstStyle/>
          <a:p>
            <a:pPr algn="ctr"/>
            <a:r>
              <a:rPr lang="ru-RU" sz="2000" b="1">
                <a:solidFill>
                  <a:srgbClr val="0070C0"/>
                </a:solidFill>
                <a:latin typeface="Georgia" pitchFamily="18" charset="0"/>
              </a:rPr>
              <a:t>Республика Коми – единственный регион, где </a:t>
            </a:r>
            <a:r>
              <a:rPr lang="ru-RU" sz="2000" b="1">
                <a:solidFill>
                  <a:srgbClr val="00B050"/>
                </a:solidFill>
                <a:latin typeface="Georgia" pitchFamily="18" charset="0"/>
              </a:rPr>
              <a:t>«Народные проекты» </a:t>
            </a:r>
            <a:r>
              <a:rPr lang="ru-RU" sz="2000" b="1">
                <a:solidFill>
                  <a:srgbClr val="0070C0"/>
                </a:solidFill>
                <a:latin typeface="Georgia" pitchFamily="18" charset="0"/>
              </a:rPr>
              <a:t>имеют столь широкое применение:</a:t>
            </a:r>
            <a:endParaRPr lang="ru-RU" sz="2000">
              <a:latin typeface="Georgia" pitchFamily="18" charset="0"/>
            </a:endParaRPr>
          </a:p>
        </p:txBody>
      </p:sp>
      <p:sp>
        <p:nvSpPr>
          <p:cNvPr id="35845" name="TextBox 41"/>
          <p:cNvSpPr txBox="1">
            <a:spLocks noChangeArrowheads="1"/>
          </p:cNvSpPr>
          <p:nvPr/>
        </p:nvSpPr>
        <p:spPr bwMode="auto">
          <a:xfrm>
            <a:off x="6145213" y="5154613"/>
            <a:ext cx="3132137" cy="646112"/>
          </a:xfrm>
          <a:prstGeom prst="rect">
            <a:avLst/>
          </a:prstGeom>
          <a:noFill/>
          <a:ln w="9525">
            <a:noFill/>
            <a:miter lim="800000"/>
            <a:headEnd/>
            <a:tailEnd/>
          </a:ln>
        </p:spPr>
        <p:txBody>
          <a:bodyPr>
            <a:spAutoFit/>
          </a:bodyPr>
          <a:lstStyle/>
          <a:p>
            <a:r>
              <a:rPr lang="ru-RU" b="1">
                <a:latin typeface="Georgia" pitchFamily="18" charset="0"/>
              </a:rPr>
              <a:t>7. Агропромышленный комплекс</a:t>
            </a:r>
          </a:p>
        </p:txBody>
      </p:sp>
      <p:pic>
        <p:nvPicPr>
          <p:cNvPr id="35846" name="Picture 18" descr="C:\Users\Дмитрий\Desktop\cropped-Kolos_logo-2-200x200.png"/>
          <p:cNvPicPr>
            <a:picLocks noChangeAspect="1" noChangeArrowheads="1"/>
          </p:cNvPicPr>
          <p:nvPr/>
        </p:nvPicPr>
        <p:blipFill>
          <a:blip r:embed="rId3"/>
          <a:srcRect/>
          <a:stretch>
            <a:fillRect/>
          </a:stretch>
        </p:blipFill>
        <p:spPr bwMode="auto">
          <a:xfrm>
            <a:off x="7747000" y="5472113"/>
            <a:ext cx="1031875" cy="1031875"/>
          </a:xfrm>
          <a:prstGeom prst="rect">
            <a:avLst/>
          </a:prstGeom>
          <a:noFill/>
          <a:ln w="9525">
            <a:noFill/>
            <a:miter lim="800000"/>
            <a:headEnd/>
            <a:tailEnd/>
          </a:ln>
        </p:spPr>
      </p:pic>
      <p:pic>
        <p:nvPicPr>
          <p:cNvPr id="35847" name="Picture 12" descr="C:\Users\Дмитрий\Desktop\755.970x0.jpg"/>
          <p:cNvPicPr>
            <a:picLocks noChangeAspect="1" noChangeArrowheads="1"/>
          </p:cNvPicPr>
          <p:nvPr/>
        </p:nvPicPr>
        <p:blipFill>
          <a:blip r:embed="rId4"/>
          <a:srcRect/>
          <a:stretch>
            <a:fillRect/>
          </a:stretch>
        </p:blipFill>
        <p:spPr bwMode="auto">
          <a:xfrm>
            <a:off x="7315200" y="2482850"/>
            <a:ext cx="1085850" cy="815975"/>
          </a:xfrm>
          <a:prstGeom prst="rect">
            <a:avLst/>
          </a:prstGeom>
          <a:noFill/>
          <a:ln w="9525">
            <a:noFill/>
            <a:miter lim="800000"/>
            <a:headEnd/>
            <a:tailEnd/>
          </a:ln>
        </p:spPr>
      </p:pic>
      <p:pic>
        <p:nvPicPr>
          <p:cNvPr id="35848" name="Picture 14" descr="C:\Users\Дмитрий\Desktop\photo (1).jpg"/>
          <p:cNvPicPr>
            <a:picLocks noChangeAspect="1" noChangeArrowheads="1"/>
          </p:cNvPicPr>
          <p:nvPr/>
        </p:nvPicPr>
        <p:blipFill>
          <a:blip r:embed="rId5"/>
          <a:srcRect/>
          <a:stretch>
            <a:fillRect/>
          </a:stretch>
        </p:blipFill>
        <p:spPr bwMode="auto">
          <a:xfrm>
            <a:off x="10021888" y="5775325"/>
            <a:ext cx="596900" cy="596900"/>
          </a:xfrm>
          <a:prstGeom prst="rect">
            <a:avLst/>
          </a:prstGeom>
          <a:noFill/>
          <a:ln w="9525">
            <a:noFill/>
            <a:miter lim="800000"/>
            <a:headEnd/>
            <a:tailEnd/>
          </a:ln>
        </p:spPr>
      </p:pic>
      <p:pic>
        <p:nvPicPr>
          <p:cNvPr id="35849" name="Picture 13" descr="C:\Users\Дмитрий\Desktop\shchelkovskie.jpg"/>
          <p:cNvPicPr>
            <a:picLocks noChangeAspect="1" noChangeArrowheads="1"/>
          </p:cNvPicPr>
          <p:nvPr/>
        </p:nvPicPr>
        <p:blipFill>
          <a:blip r:embed="rId6"/>
          <a:srcRect/>
          <a:stretch>
            <a:fillRect/>
          </a:stretch>
        </p:blipFill>
        <p:spPr bwMode="auto">
          <a:xfrm>
            <a:off x="4459288" y="2447925"/>
            <a:ext cx="1303337" cy="922338"/>
          </a:xfrm>
          <a:prstGeom prst="rect">
            <a:avLst/>
          </a:prstGeom>
          <a:noFill/>
          <a:ln w="9525">
            <a:noFill/>
            <a:miter lim="800000"/>
            <a:headEnd/>
            <a:tailEnd/>
          </a:ln>
        </p:spPr>
      </p:pic>
      <p:pic>
        <p:nvPicPr>
          <p:cNvPr id="35850" name="Picture 5" descr="C:\Users\Дмитрий\Desktop\03864245cb0732be9a3c3031a690bbd4.jpg"/>
          <p:cNvPicPr>
            <a:picLocks noChangeAspect="1" noChangeArrowheads="1"/>
          </p:cNvPicPr>
          <p:nvPr/>
        </p:nvPicPr>
        <p:blipFill>
          <a:blip r:embed="rId7"/>
          <a:srcRect/>
          <a:stretch>
            <a:fillRect/>
          </a:stretch>
        </p:blipFill>
        <p:spPr bwMode="auto">
          <a:xfrm>
            <a:off x="8558213" y="2609850"/>
            <a:ext cx="1682750" cy="1120775"/>
          </a:xfrm>
          <a:prstGeom prst="rect">
            <a:avLst/>
          </a:prstGeom>
          <a:noFill/>
          <a:ln w="9525">
            <a:noFill/>
            <a:miter lim="800000"/>
            <a:headEnd/>
            <a:tailEnd/>
          </a:ln>
        </p:spPr>
      </p:pic>
      <p:pic>
        <p:nvPicPr>
          <p:cNvPr id="35851" name="Picture 2" descr="C:\Users\Дмитрий\Desktop\919960.jpg"/>
          <p:cNvPicPr>
            <a:picLocks noChangeAspect="1" noChangeArrowheads="1"/>
          </p:cNvPicPr>
          <p:nvPr/>
        </p:nvPicPr>
        <p:blipFill>
          <a:blip r:embed="rId8"/>
          <a:srcRect/>
          <a:stretch>
            <a:fillRect/>
          </a:stretch>
        </p:blipFill>
        <p:spPr bwMode="auto">
          <a:xfrm>
            <a:off x="1139825" y="2632075"/>
            <a:ext cx="1630363" cy="1630363"/>
          </a:xfrm>
          <a:prstGeom prst="rect">
            <a:avLst/>
          </a:prstGeom>
          <a:noFill/>
          <a:ln w="9525">
            <a:noFill/>
            <a:miter lim="800000"/>
            <a:headEnd/>
            <a:tailEnd/>
          </a:ln>
        </p:spPr>
      </p:pic>
      <p:sp>
        <p:nvSpPr>
          <p:cNvPr id="35852" name="TextBox 48"/>
          <p:cNvSpPr txBox="1">
            <a:spLocks noChangeArrowheads="1"/>
          </p:cNvSpPr>
          <p:nvPr/>
        </p:nvSpPr>
        <p:spPr bwMode="auto">
          <a:xfrm>
            <a:off x="696913" y="2047875"/>
            <a:ext cx="3387725" cy="646113"/>
          </a:xfrm>
          <a:prstGeom prst="rect">
            <a:avLst/>
          </a:prstGeom>
          <a:noFill/>
          <a:ln w="9525">
            <a:noFill/>
            <a:miter lim="800000"/>
            <a:headEnd/>
            <a:tailEnd/>
          </a:ln>
        </p:spPr>
        <p:txBody>
          <a:bodyPr>
            <a:spAutoFit/>
          </a:bodyPr>
          <a:lstStyle/>
          <a:p>
            <a:r>
              <a:rPr lang="ru-RU" b="1">
                <a:latin typeface="Georgia" pitchFamily="18" charset="0"/>
              </a:rPr>
              <a:t>1. Малое и среднее предпринимательство</a:t>
            </a:r>
          </a:p>
        </p:txBody>
      </p:sp>
      <p:sp>
        <p:nvSpPr>
          <p:cNvPr id="35853" name="TextBox 49"/>
          <p:cNvSpPr txBox="1">
            <a:spLocks noChangeArrowheads="1"/>
          </p:cNvSpPr>
          <p:nvPr/>
        </p:nvSpPr>
        <p:spPr bwMode="auto">
          <a:xfrm>
            <a:off x="4602163" y="2098675"/>
            <a:ext cx="2582862" cy="369888"/>
          </a:xfrm>
          <a:prstGeom prst="rect">
            <a:avLst/>
          </a:prstGeom>
          <a:noFill/>
          <a:ln w="9525">
            <a:noFill/>
            <a:miter lim="800000"/>
            <a:headEnd/>
            <a:tailEnd/>
          </a:ln>
        </p:spPr>
        <p:txBody>
          <a:bodyPr>
            <a:spAutoFit/>
          </a:bodyPr>
          <a:lstStyle/>
          <a:p>
            <a:r>
              <a:rPr lang="ru-RU" b="1">
                <a:latin typeface="Georgia" pitchFamily="18" charset="0"/>
              </a:rPr>
              <a:t>2. Культура</a:t>
            </a:r>
          </a:p>
        </p:txBody>
      </p:sp>
      <p:sp>
        <p:nvSpPr>
          <p:cNvPr id="35854" name="TextBox 50"/>
          <p:cNvSpPr txBox="1">
            <a:spLocks noChangeArrowheads="1"/>
          </p:cNvSpPr>
          <p:nvPr/>
        </p:nvSpPr>
        <p:spPr bwMode="auto">
          <a:xfrm>
            <a:off x="9155113" y="2149475"/>
            <a:ext cx="2794000" cy="646113"/>
          </a:xfrm>
          <a:prstGeom prst="rect">
            <a:avLst/>
          </a:prstGeom>
          <a:noFill/>
          <a:ln w="9525">
            <a:noFill/>
            <a:miter lim="800000"/>
            <a:headEnd/>
            <a:tailEnd/>
          </a:ln>
        </p:spPr>
        <p:txBody>
          <a:bodyPr>
            <a:spAutoFit/>
          </a:bodyPr>
          <a:lstStyle/>
          <a:p>
            <a:r>
              <a:rPr lang="ru-RU" b="1">
                <a:latin typeface="Georgia" pitchFamily="18" charset="0"/>
              </a:rPr>
              <a:t>4. Занятость населения</a:t>
            </a:r>
          </a:p>
        </p:txBody>
      </p:sp>
      <p:sp>
        <p:nvSpPr>
          <p:cNvPr id="35855" name="TextBox 51"/>
          <p:cNvSpPr txBox="1">
            <a:spLocks noChangeArrowheads="1"/>
          </p:cNvSpPr>
          <p:nvPr/>
        </p:nvSpPr>
        <p:spPr bwMode="auto">
          <a:xfrm>
            <a:off x="7999413" y="3587750"/>
            <a:ext cx="2878137" cy="369888"/>
          </a:xfrm>
          <a:prstGeom prst="rect">
            <a:avLst/>
          </a:prstGeom>
          <a:noFill/>
          <a:ln w="9525">
            <a:noFill/>
            <a:miter lim="800000"/>
            <a:headEnd/>
            <a:tailEnd/>
          </a:ln>
        </p:spPr>
        <p:txBody>
          <a:bodyPr>
            <a:spAutoFit/>
          </a:bodyPr>
          <a:lstStyle/>
          <a:p>
            <a:r>
              <a:rPr lang="ru-RU" b="1">
                <a:latin typeface="Georgia" pitchFamily="18" charset="0"/>
              </a:rPr>
              <a:t>5. Благоустройство</a:t>
            </a:r>
          </a:p>
        </p:txBody>
      </p:sp>
      <p:sp>
        <p:nvSpPr>
          <p:cNvPr id="35856" name="TextBox 52"/>
          <p:cNvSpPr txBox="1">
            <a:spLocks noChangeArrowheads="1"/>
          </p:cNvSpPr>
          <p:nvPr/>
        </p:nvSpPr>
        <p:spPr bwMode="auto">
          <a:xfrm>
            <a:off x="9201150" y="5127625"/>
            <a:ext cx="1935163" cy="647700"/>
          </a:xfrm>
          <a:prstGeom prst="rect">
            <a:avLst/>
          </a:prstGeom>
          <a:noFill/>
          <a:ln w="9525">
            <a:noFill/>
            <a:miter lim="800000"/>
            <a:headEnd/>
            <a:tailEnd/>
          </a:ln>
        </p:spPr>
        <p:txBody>
          <a:bodyPr>
            <a:spAutoFit/>
          </a:bodyPr>
          <a:lstStyle/>
          <a:p>
            <a:r>
              <a:rPr lang="ru-RU" b="1">
                <a:latin typeface="Georgia" pitchFamily="18" charset="0"/>
              </a:rPr>
              <a:t>6. Дорожная</a:t>
            </a:r>
          </a:p>
          <a:p>
            <a:r>
              <a:rPr lang="ru-RU" b="1">
                <a:latin typeface="Georgia" pitchFamily="18" charset="0"/>
              </a:rPr>
              <a:t>деятельность</a:t>
            </a:r>
          </a:p>
        </p:txBody>
      </p:sp>
      <p:sp>
        <p:nvSpPr>
          <p:cNvPr id="35857" name="TextBox 53"/>
          <p:cNvSpPr txBox="1">
            <a:spLocks noChangeArrowheads="1"/>
          </p:cNvSpPr>
          <p:nvPr/>
        </p:nvSpPr>
        <p:spPr bwMode="auto">
          <a:xfrm>
            <a:off x="3678238" y="5083175"/>
            <a:ext cx="2592387" cy="647700"/>
          </a:xfrm>
          <a:prstGeom prst="rect">
            <a:avLst/>
          </a:prstGeom>
          <a:noFill/>
          <a:ln w="9525">
            <a:noFill/>
            <a:miter lim="800000"/>
            <a:headEnd/>
            <a:tailEnd/>
          </a:ln>
        </p:spPr>
        <p:txBody>
          <a:bodyPr>
            <a:spAutoFit/>
          </a:bodyPr>
          <a:lstStyle/>
          <a:p>
            <a:r>
              <a:rPr lang="ru-RU" b="1">
                <a:latin typeface="Georgia" pitchFamily="18" charset="0"/>
              </a:rPr>
              <a:t>8. Этнокультурное развитие народов</a:t>
            </a:r>
          </a:p>
        </p:txBody>
      </p:sp>
      <p:pic>
        <p:nvPicPr>
          <p:cNvPr id="35858" name="Picture 3" descr="C:\Users\Дмитрий\Desktop\79e917def8be1453ab842144ffc5021e.png"/>
          <p:cNvPicPr>
            <a:picLocks noChangeAspect="1" noChangeArrowheads="1"/>
          </p:cNvPicPr>
          <p:nvPr/>
        </p:nvPicPr>
        <p:blipFill>
          <a:blip r:embed="rId9"/>
          <a:srcRect/>
          <a:stretch>
            <a:fillRect/>
          </a:stretch>
        </p:blipFill>
        <p:spPr bwMode="auto">
          <a:xfrm>
            <a:off x="5083175" y="3802063"/>
            <a:ext cx="1458913" cy="1031875"/>
          </a:xfrm>
          <a:prstGeom prst="rect">
            <a:avLst/>
          </a:prstGeom>
          <a:noFill/>
          <a:ln w="9525">
            <a:noFill/>
            <a:miter lim="800000"/>
            <a:headEnd/>
            <a:tailEnd/>
          </a:ln>
        </p:spPr>
      </p:pic>
      <p:pic>
        <p:nvPicPr>
          <p:cNvPr id="35859" name="Picture 11" descr="C:\Users\Дмитрий\Desktop\1469518935_vorota-futbolnye.jpg"/>
          <p:cNvPicPr>
            <a:picLocks noChangeAspect="1" noChangeArrowheads="1"/>
          </p:cNvPicPr>
          <p:nvPr/>
        </p:nvPicPr>
        <p:blipFill>
          <a:blip r:embed="rId10"/>
          <a:srcRect/>
          <a:stretch>
            <a:fillRect/>
          </a:stretch>
        </p:blipFill>
        <p:spPr bwMode="auto">
          <a:xfrm>
            <a:off x="5970588" y="2560638"/>
            <a:ext cx="727075" cy="606425"/>
          </a:xfrm>
          <a:prstGeom prst="rect">
            <a:avLst/>
          </a:prstGeom>
          <a:noFill/>
          <a:ln w="9525">
            <a:noFill/>
            <a:miter lim="800000"/>
            <a:headEnd/>
            <a:tailEnd/>
          </a:ln>
        </p:spPr>
      </p:pic>
      <p:pic>
        <p:nvPicPr>
          <p:cNvPr id="35860" name="Picture 17" descr="C:\Users\Дмитрий\Desktop\1229707268_house.png"/>
          <p:cNvPicPr>
            <a:picLocks noChangeAspect="1" noChangeArrowheads="1"/>
          </p:cNvPicPr>
          <p:nvPr/>
        </p:nvPicPr>
        <p:blipFill>
          <a:blip r:embed="rId11"/>
          <a:srcRect/>
          <a:stretch>
            <a:fillRect/>
          </a:stretch>
        </p:blipFill>
        <p:spPr bwMode="auto">
          <a:xfrm>
            <a:off x="8913813" y="4144963"/>
            <a:ext cx="923925" cy="760412"/>
          </a:xfrm>
          <a:prstGeom prst="rect">
            <a:avLst/>
          </a:prstGeom>
          <a:noFill/>
          <a:ln w="9525">
            <a:noFill/>
            <a:miter lim="800000"/>
            <a:headEnd/>
            <a:tailEnd/>
          </a:ln>
        </p:spPr>
      </p:pic>
      <p:sp>
        <p:nvSpPr>
          <p:cNvPr id="35861" name="TextBox 57"/>
          <p:cNvSpPr txBox="1">
            <a:spLocks noChangeArrowheads="1"/>
          </p:cNvSpPr>
          <p:nvPr/>
        </p:nvSpPr>
        <p:spPr bwMode="auto">
          <a:xfrm>
            <a:off x="6343650" y="2146300"/>
            <a:ext cx="4081463" cy="646113"/>
          </a:xfrm>
          <a:prstGeom prst="rect">
            <a:avLst/>
          </a:prstGeom>
          <a:noFill/>
          <a:ln w="9525">
            <a:noFill/>
            <a:miter lim="800000"/>
            <a:headEnd/>
            <a:tailEnd/>
          </a:ln>
        </p:spPr>
        <p:txBody>
          <a:bodyPr>
            <a:spAutoFit/>
          </a:bodyPr>
          <a:lstStyle/>
          <a:p>
            <a:r>
              <a:rPr lang="ru-RU" b="1">
                <a:latin typeface="Georgia" pitchFamily="18" charset="0"/>
              </a:rPr>
              <a:t>3. Физкультура и</a:t>
            </a:r>
          </a:p>
          <a:p>
            <a:r>
              <a:rPr lang="ru-RU" b="1">
                <a:latin typeface="Georgia" pitchFamily="18" charset="0"/>
              </a:rPr>
              <a:t>     спорт</a:t>
            </a:r>
          </a:p>
        </p:txBody>
      </p:sp>
      <p:sp>
        <p:nvSpPr>
          <p:cNvPr id="35862" name="TextBox 58"/>
          <p:cNvSpPr txBox="1">
            <a:spLocks noChangeArrowheads="1"/>
          </p:cNvSpPr>
          <p:nvPr/>
        </p:nvSpPr>
        <p:spPr bwMode="auto">
          <a:xfrm>
            <a:off x="1501775" y="4995863"/>
            <a:ext cx="2111375" cy="368300"/>
          </a:xfrm>
          <a:prstGeom prst="rect">
            <a:avLst/>
          </a:prstGeom>
          <a:noFill/>
          <a:ln w="9525">
            <a:noFill/>
            <a:miter lim="800000"/>
            <a:headEnd/>
            <a:tailEnd/>
          </a:ln>
        </p:spPr>
        <p:txBody>
          <a:bodyPr>
            <a:spAutoFit/>
          </a:bodyPr>
          <a:lstStyle/>
          <a:p>
            <a:r>
              <a:rPr lang="ru-RU" b="1">
                <a:latin typeface="Georgia" pitchFamily="18" charset="0"/>
              </a:rPr>
              <a:t>9. Образование</a:t>
            </a:r>
          </a:p>
        </p:txBody>
      </p:sp>
      <p:pic>
        <p:nvPicPr>
          <p:cNvPr id="35863" name="Picture 20" descr="C:\Users\Дмитрий\Desktop\school-books-clip-art.gif"/>
          <p:cNvPicPr>
            <a:picLocks noChangeAspect="1" noChangeArrowheads="1"/>
          </p:cNvPicPr>
          <p:nvPr/>
        </p:nvPicPr>
        <p:blipFill>
          <a:blip r:embed="rId12"/>
          <a:srcRect/>
          <a:stretch>
            <a:fillRect/>
          </a:stretch>
        </p:blipFill>
        <p:spPr bwMode="auto">
          <a:xfrm>
            <a:off x="1728788" y="5378450"/>
            <a:ext cx="1254125" cy="958850"/>
          </a:xfrm>
          <a:prstGeom prst="rect">
            <a:avLst/>
          </a:prstGeom>
          <a:noFill/>
          <a:ln w="9525">
            <a:noFill/>
            <a:miter lim="800000"/>
            <a:headEnd/>
            <a:tailEnd/>
          </a:ln>
        </p:spPr>
      </p:pic>
      <p:pic>
        <p:nvPicPr>
          <p:cNvPr id="35864" name="Picture 21" descr="C:\Users\Дмитрий\Desktop\Balalayka-krasnaya2-Avito.jpg"/>
          <p:cNvPicPr>
            <a:picLocks noChangeAspect="1" noChangeArrowheads="1"/>
          </p:cNvPicPr>
          <p:nvPr/>
        </p:nvPicPr>
        <p:blipFill>
          <a:blip r:embed="rId13"/>
          <a:srcRect/>
          <a:stretch>
            <a:fillRect/>
          </a:stretch>
        </p:blipFill>
        <p:spPr bwMode="auto">
          <a:xfrm>
            <a:off x="4084638" y="5737225"/>
            <a:ext cx="1195387" cy="673100"/>
          </a:xfrm>
          <a:prstGeom prst="rect">
            <a:avLst/>
          </a:prstGeom>
          <a:noFill/>
          <a:ln w="9525">
            <a:noFill/>
            <a:miter lim="800000"/>
            <a:headEnd/>
            <a:tailEnd/>
          </a:ln>
        </p:spPr>
      </p:pic>
      <p:sp>
        <p:nvSpPr>
          <p:cNvPr id="60" name="Стрелка вверх 59">
            <a:extLst/>
          </p:cNvPr>
          <p:cNvSpPr/>
          <p:nvPr/>
        </p:nvSpPr>
        <p:spPr>
          <a:xfrm rot="20497725">
            <a:off x="5200198" y="3399324"/>
            <a:ext cx="141830" cy="389228"/>
          </a:xfrm>
          <a:prstGeom prst="upArrow">
            <a:avLst/>
          </a:prstGeom>
          <a:solidFill>
            <a:srgbClr val="00B050"/>
          </a:solidFill>
          <a:scene3d>
            <a:camera prst="orthographicFront">
              <a:rot lat="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1" name="Стрелка вверх 39">
            <a:extLst/>
          </p:cNvPr>
          <p:cNvSpPr/>
          <p:nvPr/>
        </p:nvSpPr>
        <p:spPr>
          <a:xfrm rot="3837220">
            <a:off x="7376319" y="3215482"/>
            <a:ext cx="95250" cy="1033462"/>
          </a:xfrm>
          <a:prstGeom prst="upArrow">
            <a:avLst>
              <a:gd name="adj1" fmla="val 42358"/>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2" name="Стрелка вверх 40">
            <a:extLst/>
          </p:cNvPr>
          <p:cNvSpPr/>
          <p:nvPr/>
        </p:nvSpPr>
        <p:spPr>
          <a:xfrm rot="4913078">
            <a:off x="7684294" y="3563144"/>
            <a:ext cx="98425" cy="1347787"/>
          </a:xfrm>
          <a:prstGeom prst="upArrow">
            <a:avLst>
              <a:gd name="adj1" fmla="val 4235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3" name="Стрелка вверх 41">
            <a:extLst/>
          </p:cNvPr>
          <p:cNvSpPr/>
          <p:nvPr/>
        </p:nvSpPr>
        <p:spPr>
          <a:xfrm rot="6151084">
            <a:off x="7731920" y="4212431"/>
            <a:ext cx="100012" cy="1317625"/>
          </a:xfrm>
          <a:prstGeom prst="upArrow">
            <a:avLst>
              <a:gd name="adj1" fmla="val 42358"/>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4" name="Стрелка вверх 43">
            <a:extLst/>
          </p:cNvPr>
          <p:cNvSpPr/>
          <p:nvPr/>
        </p:nvSpPr>
        <p:spPr>
          <a:xfrm rot="17414318">
            <a:off x="4082257" y="3161506"/>
            <a:ext cx="115888" cy="987425"/>
          </a:xfrm>
          <a:prstGeom prst="upArrow">
            <a:avLst>
              <a:gd name="adj1" fmla="val 42358"/>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5" name="Стрелка вверх 44">
            <a:extLst/>
          </p:cNvPr>
          <p:cNvSpPr/>
          <p:nvPr/>
        </p:nvSpPr>
        <p:spPr>
          <a:xfrm rot="14704586">
            <a:off x="4106862" y="4102101"/>
            <a:ext cx="112713" cy="1185862"/>
          </a:xfrm>
          <a:prstGeom prst="upArrow">
            <a:avLst>
              <a:gd name="adj1" fmla="val 4235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6" name="Стрелка вверх 37">
            <a:extLst/>
          </p:cNvPr>
          <p:cNvSpPr/>
          <p:nvPr/>
        </p:nvSpPr>
        <p:spPr>
          <a:xfrm rot="1242875">
            <a:off x="6335617" y="3409689"/>
            <a:ext cx="141830" cy="389228"/>
          </a:xfrm>
          <a:prstGeom prst="upArrow">
            <a:avLst/>
          </a:prstGeom>
          <a:solidFill>
            <a:srgbClr val="00B050"/>
          </a:solidFill>
          <a:scene3d>
            <a:camera prst="orthographicFront">
              <a:rot lat="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7" name="Стрелка вверх 37">
            <a:extLst/>
          </p:cNvPr>
          <p:cNvSpPr/>
          <p:nvPr/>
        </p:nvSpPr>
        <p:spPr>
          <a:xfrm rot="12568195">
            <a:off x="5050712" y="4801441"/>
            <a:ext cx="141830" cy="389228"/>
          </a:xfrm>
          <a:prstGeom prst="upArrow">
            <a:avLst/>
          </a:prstGeom>
          <a:solidFill>
            <a:srgbClr val="00B050"/>
          </a:solidFill>
          <a:scene3d>
            <a:camera prst="orthographicFront">
              <a:rot lat="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
        <p:nvSpPr>
          <p:cNvPr id="68" name="Стрелка вверх 37">
            <a:extLst/>
          </p:cNvPr>
          <p:cNvSpPr/>
          <p:nvPr/>
        </p:nvSpPr>
        <p:spPr>
          <a:xfrm rot="9510484">
            <a:off x="6336383" y="4792198"/>
            <a:ext cx="141830" cy="389228"/>
          </a:xfrm>
          <a:prstGeom prst="upArrow">
            <a:avLst/>
          </a:prstGeom>
          <a:solidFill>
            <a:srgbClr val="00B050"/>
          </a:solidFill>
          <a:scene3d>
            <a:camera prst="orthographicFront">
              <a:rot lat="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latin typeface="Georgia" panose="02040502050405020303"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9"/>
          <p:cNvSpPr txBox="1">
            <a:spLocks noChangeArrowheads="1"/>
          </p:cNvSpPr>
          <p:nvPr/>
        </p:nvSpPr>
        <p:spPr bwMode="auto">
          <a:xfrm>
            <a:off x="322263" y="0"/>
            <a:ext cx="5680075" cy="523875"/>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МЫ РАДЫ СОТРУДНИЧЕСТВУ!</a:t>
            </a:r>
          </a:p>
          <a:p>
            <a:endParaRPr lang="ru-RU" sz="500">
              <a:solidFill>
                <a:schemeClr val="bg1"/>
              </a:solidFill>
              <a:latin typeface="Georgia" pitchFamily="18" charset="0"/>
            </a:endParaRPr>
          </a:p>
        </p:txBody>
      </p:sp>
      <p:sp>
        <p:nvSpPr>
          <p:cNvPr id="4" name="Прямоугольник 3"/>
          <p:cNvSpPr/>
          <p:nvPr/>
        </p:nvSpPr>
        <p:spPr>
          <a:xfrm>
            <a:off x="3175000" y="4264025"/>
            <a:ext cx="5916613" cy="1200150"/>
          </a:xfrm>
          <a:prstGeom prst="rect">
            <a:avLst/>
          </a:prstGeom>
        </p:spPr>
        <p:txBody>
          <a:bodyPr>
            <a:spAutoFit/>
          </a:bodyPr>
          <a:lstStyle/>
          <a:p>
            <a:pPr algn="ctr">
              <a:defRPr/>
            </a:pPr>
            <a:r>
              <a:rPr lang="ru-RU" b="1" dirty="0">
                <a:solidFill>
                  <a:schemeClr val="tx1">
                    <a:lumMod val="85000"/>
                    <a:lumOff val="15000"/>
                  </a:schemeClr>
                </a:solidFill>
                <a:latin typeface="Georgia" panose="02040502050405020303" pitchFamily="18" charset="0"/>
                <a:ea typeface="Calibri" pitchFamily="34" charset="0"/>
                <a:cs typeface="Times New Roman" pitchFamily="18" charset="0"/>
              </a:rPr>
              <a:t>129110, Москва, Банный переулок, д.3, </a:t>
            </a:r>
            <a:r>
              <a:rPr lang="ru-RU" b="1" dirty="0">
                <a:solidFill>
                  <a:schemeClr val="tx1">
                    <a:lumMod val="85000"/>
                    <a:lumOff val="15000"/>
                  </a:schemeClr>
                </a:solidFill>
                <a:latin typeface="Georgia" panose="02040502050405020303" pitchFamily="18" charset="0"/>
                <a:ea typeface="Calibri" pitchFamily="34" charset="0"/>
                <a:cs typeface="Times New Roman" pitchFamily="18" charset="0"/>
              </a:rPr>
              <a:t>оф.406 </a:t>
            </a:r>
            <a:endParaRPr lang="ru-RU" b="1" dirty="0">
              <a:solidFill>
                <a:schemeClr val="tx1">
                  <a:lumMod val="85000"/>
                  <a:lumOff val="15000"/>
                </a:schemeClr>
              </a:solidFill>
              <a:latin typeface="Georgia" panose="02040502050405020303" pitchFamily="18" charset="0"/>
              <a:cs typeface="Times New Roman" pitchFamily="18" charset="0"/>
            </a:endParaRPr>
          </a:p>
          <a:p>
            <a:pPr algn="ctr">
              <a:defRPr/>
            </a:pPr>
            <a:r>
              <a:rPr lang="ru-RU" b="1" dirty="0">
                <a:solidFill>
                  <a:schemeClr val="tx1">
                    <a:lumMod val="85000"/>
                    <a:lumOff val="15000"/>
                  </a:schemeClr>
                </a:solidFill>
                <a:latin typeface="Georgia" panose="02040502050405020303" pitchFamily="18" charset="0"/>
                <a:ea typeface="Calibri" pitchFamily="34" charset="0"/>
                <a:cs typeface="Times New Roman" pitchFamily="18" charset="0"/>
              </a:rPr>
              <a:t>тел</a:t>
            </a:r>
            <a:r>
              <a:rPr lang="en-US" b="1" dirty="0">
                <a:solidFill>
                  <a:schemeClr val="tx1">
                    <a:lumMod val="85000"/>
                    <a:lumOff val="15000"/>
                  </a:schemeClr>
                </a:solidFill>
                <a:latin typeface="Georgia" panose="02040502050405020303" pitchFamily="18" charset="0"/>
                <a:ea typeface="Calibri" pitchFamily="34" charset="0"/>
                <a:cs typeface="Times New Roman" pitchFamily="18" charset="0"/>
              </a:rPr>
              <a:t>.(</a:t>
            </a:r>
            <a:r>
              <a:rPr lang="ru-RU" b="1" dirty="0">
                <a:solidFill>
                  <a:schemeClr val="tx1">
                    <a:lumMod val="85000"/>
                    <a:lumOff val="15000"/>
                  </a:schemeClr>
                </a:solidFill>
                <a:latin typeface="Georgia" panose="02040502050405020303" pitchFamily="18" charset="0"/>
                <a:ea typeface="Calibri" pitchFamily="34" charset="0"/>
                <a:cs typeface="Times New Roman" pitchFamily="18" charset="0"/>
              </a:rPr>
              <a:t>916</a:t>
            </a:r>
            <a:r>
              <a:rPr lang="en-US" b="1" dirty="0">
                <a:solidFill>
                  <a:schemeClr val="tx1">
                    <a:lumMod val="85000"/>
                    <a:lumOff val="15000"/>
                  </a:schemeClr>
                </a:solidFill>
                <a:latin typeface="Georgia" panose="02040502050405020303" pitchFamily="18" charset="0"/>
                <a:ea typeface="Calibri" pitchFamily="34" charset="0"/>
                <a:cs typeface="Times New Roman" pitchFamily="18" charset="0"/>
              </a:rPr>
              <a:t>)</a:t>
            </a:r>
            <a:r>
              <a:rPr lang="ru-RU" b="1" dirty="0">
                <a:solidFill>
                  <a:schemeClr val="tx1">
                    <a:lumMod val="85000"/>
                    <a:lumOff val="15000"/>
                  </a:schemeClr>
                </a:solidFill>
                <a:latin typeface="Georgia" panose="02040502050405020303" pitchFamily="18" charset="0"/>
                <a:ea typeface="Calibri" pitchFamily="34" charset="0"/>
                <a:cs typeface="Times New Roman" pitchFamily="18" charset="0"/>
              </a:rPr>
              <a:t>788</a:t>
            </a:r>
            <a:r>
              <a:rPr lang="en-US" b="1" dirty="0">
                <a:solidFill>
                  <a:schemeClr val="tx1">
                    <a:lumMod val="85000"/>
                    <a:lumOff val="15000"/>
                  </a:schemeClr>
                </a:solidFill>
                <a:latin typeface="Georgia" panose="02040502050405020303" pitchFamily="18" charset="0"/>
                <a:ea typeface="Calibri" pitchFamily="34" charset="0"/>
                <a:cs typeface="Times New Roman" pitchFamily="18" charset="0"/>
              </a:rPr>
              <a:t>-60-</a:t>
            </a:r>
            <a:r>
              <a:rPr lang="ru-RU" b="1" dirty="0">
                <a:solidFill>
                  <a:schemeClr val="tx1">
                    <a:lumMod val="85000"/>
                    <a:lumOff val="15000"/>
                  </a:schemeClr>
                </a:solidFill>
                <a:latin typeface="Georgia" panose="02040502050405020303" pitchFamily="18" charset="0"/>
                <a:ea typeface="Calibri" pitchFamily="34" charset="0"/>
                <a:cs typeface="Times New Roman" pitchFamily="18" charset="0"/>
              </a:rPr>
              <a:t>71,</a:t>
            </a:r>
            <a:r>
              <a:rPr lang="en-US" b="1" dirty="0">
                <a:solidFill>
                  <a:schemeClr val="tx1">
                    <a:lumMod val="85000"/>
                    <a:lumOff val="15000"/>
                  </a:schemeClr>
                </a:solidFill>
                <a:latin typeface="Georgia" panose="02040502050405020303" pitchFamily="18" charset="0"/>
                <a:ea typeface="Calibri" pitchFamily="34" charset="0"/>
                <a:cs typeface="Times New Roman" pitchFamily="18" charset="0"/>
              </a:rPr>
              <a:t> </a:t>
            </a:r>
            <a:endParaRPr lang="ru-RU" b="1" dirty="0">
              <a:solidFill>
                <a:schemeClr val="tx1">
                  <a:lumMod val="85000"/>
                  <a:lumOff val="15000"/>
                </a:schemeClr>
              </a:solidFill>
              <a:latin typeface="Georgia" panose="02040502050405020303" pitchFamily="18" charset="0"/>
              <a:ea typeface="Calibri" pitchFamily="34" charset="0"/>
              <a:cs typeface="Times New Roman" pitchFamily="18" charset="0"/>
            </a:endParaRPr>
          </a:p>
          <a:p>
            <a:pPr algn="ctr" eaLnBrk="0" hangingPunct="0">
              <a:defRPr/>
            </a:pPr>
            <a:r>
              <a:rPr lang="en-US" b="1" dirty="0">
                <a:solidFill>
                  <a:schemeClr val="tx1">
                    <a:lumMod val="85000"/>
                    <a:lumOff val="15000"/>
                  </a:schemeClr>
                </a:solidFill>
                <a:latin typeface="Georgia" panose="02040502050405020303" pitchFamily="18" charset="0"/>
                <a:ea typeface="Calibri" pitchFamily="34" charset="0"/>
                <a:cs typeface="Times New Roman" pitchFamily="18" charset="0"/>
              </a:rPr>
              <a:t>e-mail: atos.rf@mail.ru, </a:t>
            </a:r>
            <a:endParaRPr lang="ru-RU" b="1" dirty="0">
              <a:solidFill>
                <a:schemeClr val="tx1">
                  <a:lumMod val="85000"/>
                  <a:lumOff val="15000"/>
                </a:schemeClr>
              </a:solidFill>
              <a:latin typeface="Georgia" panose="02040502050405020303" pitchFamily="18" charset="0"/>
              <a:ea typeface="Calibri" pitchFamily="34" charset="0"/>
              <a:cs typeface="Times New Roman" pitchFamily="18" charset="0"/>
            </a:endParaRPr>
          </a:p>
          <a:p>
            <a:pPr algn="ctr" eaLnBrk="0" hangingPunct="0">
              <a:defRPr/>
            </a:pPr>
            <a:r>
              <a:rPr lang="en-US" b="1" dirty="0">
                <a:solidFill>
                  <a:schemeClr val="tx1">
                    <a:lumMod val="85000"/>
                    <a:lumOff val="15000"/>
                  </a:schemeClr>
                </a:solidFill>
                <a:latin typeface="Georgia" panose="02040502050405020303" pitchFamily="18" charset="0"/>
                <a:ea typeface="Calibri" pitchFamily="34" charset="0"/>
                <a:cs typeface="Times New Roman" pitchFamily="18" charset="0"/>
              </a:rPr>
              <a:t>www.oatos.ru</a:t>
            </a:r>
            <a:endParaRPr lang="ru-RU" b="1" dirty="0">
              <a:solidFill>
                <a:schemeClr val="tx1">
                  <a:lumMod val="85000"/>
                  <a:lumOff val="15000"/>
                </a:schemeClr>
              </a:solidFill>
              <a:latin typeface="Georgia" panose="02040502050405020303" pitchFamily="18" charset="0"/>
              <a:ea typeface="Calibri" pitchFamily="34" charset="0"/>
              <a:cs typeface="Times New Roman" pitchFamily="18" charset="0"/>
            </a:endParaRPr>
          </a:p>
        </p:txBody>
      </p:sp>
      <p:pic>
        <p:nvPicPr>
          <p:cNvPr id="36867" name="Рисунок 1"/>
          <p:cNvPicPr>
            <a:picLocks noChangeAspect="1"/>
          </p:cNvPicPr>
          <p:nvPr/>
        </p:nvPicPr>
        <p:blipFill>
          <a:blip r:embed="rId2"/>
          <a:srcRect/>
          <a:stretch>
            <a:fillRect/>
          </a:stretch>
        </p:blipFill>
        <p:spPr bwMode="auto">
          <a:xfrm>
            <a:off x="371475" y="1014413"/>
            <a:ext cx="11523663" cy="2293937"/>
          </a:xfrm>
          <a:prstGeom prst="rect">
            <a:avLst/>
          </a:prstGeom>
          <a:noFill/>
          <a:ln w="9525">
            <a:solidFill>
              <a:srgbClr val="0070C0"/>
            </a:solidFill>
            <a:miter lim="800000"/>
            <a:headEnd/>
            <a:tailEnd/>
          </a:ln>
        </p:spPr>
      </p:pic>
      <p:pic>
        <p:nvPicPr>
          <p:cNvPr id="36868" name="Рисунок 5"/>
          <p:cNvPicPr>
            <a:picLocks noChangeAspect="1"/>
          </p:cNvPicPr>
          <p:nvPr/>
        </p:nvPicPr>
        <p:blipFill>
          <a:blip r:embed="rId3"/>
          <a:srcRect/>
          <a:stretch>
            <a:fillRect/>
          </a:stretch>
        </p:blipFill>
        <p:spPr bwMode="auto">
          <a:xfrm>
            <a:off x="11749088" y="6429375"/>
            <a:ext cx="376237" cy="3746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15363" name="TextBox 9"/>
          <p:cNvSpPr txBox="1">
            <a:spLocks noChangeArrowheads="1"/>
          </p:cNvSpPr>
          <p:nvPr/>
        </p:nvSpPr>
        <p:spPr bwMode="auto">
          <a:xfrm>
            <a:off x="0" y="0"/>
            <a:ext cx="11218863" cy="800100"/>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Формы непосредственного осуществления населением местного самоуправления и участия населения в осуществлении местного самоуправления</a:t>
            </a:r>
          </a:p>
          <a:p>
            <a:endParaRPr lang="ru-RU" sz="500">
              <a:solidFill>
                <a:schemeClr val="bg1"/>
              </a:solidFill>
              <a:latin typeface="Georgia" pitchFamily="18" charset="0"/>
            </a:endParaRPr>
          </a:p>
        </p:txBody>
      </p:sp>
      <p:sp>
        <p:nvSpPr>
          <p:cNvPr id="15364" name="TextBox 6"/>
          <p:cNvSpPr txBox="1">
            <a:spLocks noChangeArrowheads="1"/>
          </p:cNvSpPr>
          <p:nvPr/>
        </p:nvSpPr>
        <p:spPr bwMode="auto">
          <a:xfrm>
            <a:off x="3929063" y="1092200"/>
            <a:ext cx="7534275" cy="5078413"/>
          </a:xfrm>
          <a:prstGeom prst="rect">
            <a:avLst/>
          </a:prstGeom>
          <a:noFill/>
          <a:ln w="9525">
            <a:noFill/>
            <a:miter lim="800000"/>
            <a:headEnd/>
            <a:tailEnd/>
          </a:ln>
        </p:spPr>
        <p:txBody>
          <a:bodyPr>
            <a:spAutoFit/>
          </a:bodyPr>
          <a:lstStyle/>
          <a:p>
            <a:pPr algn="just"/>
            <a:r>
              <a:rPr lang="ru-RU">
                <a:latin typeface="Georgia" pitchFamily="18" charset="0"/>
              </a:rPr>
              <a:t>Статья 22. Местный референдум</a:t>
            </a:r>
          </a:p>
          <a:p>
            <a:pPr algn="just"/>
            <a:r>
              <a:rPr lang="ru-RU">
                <a:latin typeface="Georgia" pitchFamily="18" charset="0"/>
              </a:rPr>
              <a:t>Статья 23. Муниципальные выборы</a:t>
            </a:r>
          </a:p>
          <a:p>
            <a:pPr algn="just"/>
            <a:r>
              <a:rPr lang="ru-RU">
                <a:latin typeface="Georgia" pitchFamily="18" charset="0"/>
              </a:rPr>
              <a:t>Статья 24. Голосование по отзыву депутата, члена выборного органа местного самоуправления, выборного должностного лица местного самоуправления, голосование по вопросам изменения границ муниципального образования, преобразования муниципального образования</a:t>
            </a:r>
          </a:p>
          <a:p>
            <a:pPr algn="just"/>
            <a:r>
              <a:rPr lang="ru-RU">
                <a:latin typeface="Georgia" pitchFamily="18" charset="0"/>
              </a:rPr>
              <a:t>Статья 25. Сход граждан, осуществляющий полномочия представительного органа муниципального образования</a:t>
            </a:r>
          </a:p>
          <a:p>
            <a:pPr algn="just"/>
            <a:r>
              <a:rPr lang="ru-RU">
                <a:latin typeface="Georgia" pitchFamily="18" charset="0"/>
              </a:rPr>
              <a:t>Статья 25.1. Сход граждан</a:t>
            </a:r>
          </a:p>
          <a:p>
            <a:pPr algn="just"/>
            <a:r>
              <a:rPr lang="ru-RU">
                <a:latin typeface="Georgia" pitchFamily="18" charset="0"/>
              </a:rPr>
              <a:t>Статья 26. Правотворческая инициатива граждан</a:t>
            </a:r>
          </a:p>
          <a:p>
            <a:pPr algn="just"/>
            <a:r>
              <a:rPr lang="ru-RU">
                <a:latin typeface="Georgia" pitchFamily="18" charset="0"/>
              </a:rPr>
              <a:t>Статья 27. Территориальное общественное самоуправление</a:t>
            </a:r>
          </a:p>
          <a:p>
            <a:pPr algn="just"/>
            <a:r>
              <a:rPr lang="ru-RU">
                <a:latin typeface="Georgia" pitchFamily="18" charset="0"/>
              </a:rPr>
              <a:t>Статья 27.1. Староста сельского населенного пункта</a:t>
            </a:r>
          </a:p>
          <a:p>
            <a:pPr algn="just"/>
            <a:r>
              <a:rPr lang="ru-RU">
                <a:latin typeface="Georgia" pitchFamily="18" charset="0"/>
              </a:rPr>
              <a:t>Статья 28. Публичные слушания, общественные обсуждения</a:t>
            </a:r>
          </a:p>
          <a:p>
            <a:pPr algn="just"/>
            <a:r>
              <a:rPr lang="ru-RU">
                <a:latin typeface="Georgia" pitchFamily="18" charset="0"/>
              </a:rPr>
              <a:t>Статья 29. Собрание граждан</a:t>
            </a:r>
          </a:p>
          <a:p>
            <a:pPr algn="just"/>
            <a:r>
              <a:rPr lang="ru-RU">
                <a:latin typeface="Georgia" pitchFamily="18" charset="0"/>
              </a:rPr>
              <a:t>Статья 30. Конференция граждан (собрание делегатов)</a:t>
            </a:r>
          </a:p>
          <a:p>
            <a:pPr algn="just"/>
            <a:r>
              <a:rPr lang="ru-RU">
                <a:latin typeface="Georgia" pitchFamily="18" charset="0"/>
              </a:rPr>
              <a:t>Статья 31. Опрос граждан</a:t>
            </a:r>
          </a:p>
          <a:p>
            <a:pPr algn="just"/>
            <a:r>
              <a:rPr lang="ru-RU">
                <a:latin typeface="Georgia" pitchFamily="18" charset="0"/>
              </a:rPr>
              <a:t>Статья 32. Обращения граждан в органы местного самоуправления</a:t>
            </a:r>
            <a:r>
              <a:rPr lang="ru-RU">
                <a:latin typeface="Calibri" pitchFamily="34" charset="0"/>
              </a:rPr>
              <a:t>.</a:t>
            </a:r>
          </a:p>
        </p:txBody>
      </p:sp>
      <p:pic>
        <p:nvPicPr>
          <p:cNvPr id="15365" name="Рисунок 7" descr="1445345394.jpg"/>
          <p:cNvPicPr>
            <a:picLocks noChangeAspect="1"/>
          </p:cNvPicPr>
          <p:nvPr/>
        </p:nvPicPr>
        <p:blipFill>
          <a:blip r:embed="rId3"/>
          <a:srcRect/>
          <a:stretch>
            <a:fillRect/>
          </a:stretch>
        </p:blipFill>
        <p:spPr bwMode="auto">
          <a:xfrm>
            <a:off x="330200" y="2514600"/>
            <a:ext cx="3295650" cy="2751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16387" name="TextBox 9"/>
          <p:cNvSpPr txBox="1">
            <a:spLocks noChangeArrowheads="1"/>
          </p:cNvSpPr>
          <p:nvPr/>
        </p:nvSpPr>
        <p:spPr bwMode="auto">
          <a:xfrm>
            <a:off x="322263" y="0"/>
            <a:ext cx="6000750" cy="523875"/>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О территориальном общественном самоуправлении</a:t>
            </a:r>
          </a:p>
          <a:p>
            <a:endParaRPr lang="ru-RU" sz="500">
              <a:solidFill>
                <a:schemeClr val="bg1"/>
              </a:solidFill>
              <a:latin typeface="Georgia" pitchFamily="18" charset="0"/>
            </a:endParaRPr>
          </a:p>
        </p:txBody>
      </p:sp>
      <p:sp>
        <p:nvSpPr>
          <p:cNvPr id="11" name="Rectangle 4"/>
          <p:cNvSpPr>
            <a:spLocks noChangeArrowheads="1"/>
          </p:cNvSpPr>
          <p:nvPr/>
        </p:nvSpPr>
        <p:spPr bwMode="auto">
          <a:xfrm>
            <a:off x="331788" y="995363"/>
            <a:ext cx="7229475" cy="1422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fontAlgn="auto">
              <a:lnSpc>
                <a:spcPct val="120000"/>
              </a:lnSpc>
              <a:spcBef>
                <a:spcPts val="0"/>
              </a:spcBef>
              <a:spcAft>
                <a:spcPts val="0"/>
              </a:spcAft>
              <a:defRPr/>
            </a:pPr>
            <a:r>
              <a:rPr lang="ru-RU" sz="1200" b="1" dirty="0">
                <a:solidFill>
                  <a:srgbClr val="0070C0"/>
                </a:solidFill>
                <a:latin typeface="Georgia" pitchFamily="18" charset="0"/>
              </a:rPr>
              <a:t>Территориальное общественное самоуправление  (ТОС) </a:t>
            </a:r>
            <a:br>
              <a:rPr lang="ru-RU" sz="1200" b="1" dirty="0">
                <a:solidFill>
                  <a:srgbClr val="0070C0"/>
                </a:solidFill>
                <a:latin typeface="Georgia" pitchFamily="18" charset="0"/>
              </a:rPr>
            </a:br>
            <a:r>
              <a:rPr lang="ru-RU" sz="1200" dirty="0">
                <a:solidFill>
                  <a:schemeClr val="tx1">
                    <a:lumMod val="85000"/>
                    <a:lumOff val="15000"/>
                  </a:schemeClr>
                </a:solidFill>
                <a:latin typeface="Georgia" pitchFamily="18" charset="0"/>
              </a:rPr>
              <a:t>самоорганизация граждан по месту их жительства на части территории поселения, внутригородской территории города федерального значения, внутригородского района для самостоятельного и под свою ответственность осуществления собственных инициатив по вопросам местного значения. </a:t>
            </a:r>
            <a:r>
              <a:rPr lang="ru-RU" sz="1200" i="1" dirty="0">
                <a:solidFill>
                  <a:schemeClr val="tx1">
                    <a:lumMod val="85000"/>
                    <a:lumOff val="15000"/>
                  </a:schemeClr>
                </a:solidFill>
                <a:latin typeface="Georgia" pitchFamily="18" charset="0"/>
              </a:rPr>
              <a:t>(ст.27 Федеральный закон от 06.10.2003г №131-ФЗ «Об общих принципах организации местного самоуправления в Российской Федерации»).</a:t>
            </a:r>
            <a:endParaRPr lang="en-US" sz="1200" i="1" dirty="0">
              <a:solidFill>
                <a:schemeClr val="tx1">
                  <a:lumMod val="85000"/>
                  <a:lumOff val="15000"/>
                </a:schemeClr>
              </a:solidFill>
              <a:latin typeface="Georgia" pitchFamily="18" charset="0"/>
            </a:endParaRPr>
          </a:p>
        </p:txBody>
      </p:sp>
      <p:sp>
        <p:nvSpPr>
          <p:cNvPr id="12" name="Rectangle 4"/>
          <p:cNvSpPr>
            <a:spLocks noChangeArrowheads="1"/>
          </p:cNvSpPr>
          <p:nvPr/>
        </p:nvSpPr>
        <p:spPr bwMode="auto">
          <a:xfrm>
            <a:off x="8255000" y="868363"/>
            <a:ext cx="3598863" cy="23701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514350" indent="-514350" algn="ctr" fontAlgn="auto">
              <a:spcBef>
                <a:spcPts val="0"/>
              </a:spcBef>
              <a:spcAft>
                <a:spcPts val="1200"/>
              </a:spcAft>
              <a:defRPr/>
            </a:pPr>
            <a:r>
              <a:rPr lang="ru-RU" sz="1200" b="1" u="sng" dirty="0">
                <a:solidFill>
                  <a:srgbClr val="0070C0"/>
                </a:solidFill>
                <a:latin typeface="Georgia" pitchFamily="18" charset="0"/>
              </a:rPr>
              <a:t>Цели ТОС: </a:t>
            </a:r>
          </a:p>
          <a:p>
            <a:pPr marL="514350" indent="-514350" algn="just" fontAlgn="auto">
              <a:spcBef>
                <a:spcPts val="0"/>
              </a:spcBef>
              <a:spcAft>
                <a:spcPts val="1200"/>
              </a:spcAft>
              <a:buFont typeface="Wingdings" pitchFamily="2" charset="2"/>
              <a:buChar char="Ø"/>
              <a:defRPr/>
            </a:pPr>
            <a:r>
              <a:rPr lang="ru-RU" sz="1200" dirty="0">
                <a:solidFill>
                  <a:schemeClr val="tx1">
                    <a:lumMod val="85000"/>
                    <a:lumOff val="15000"/>
                  </a:schemeClr>
                </a:solidFill>
                <a:latin typeface="Georgia" pitchFamily="18" charset="0"/>
                <a:cs typeface="Times New Roman" pitchFamily="18" charset="0"/>
              </a:rPr>
              <a:t>решение насущных социальных и бытовых проблем жителей;</a:t>
            </a:r>
          </a:p>
          <a:p>
            <a:pPr marL="514350" indent="-514350" algn="just" fontAlgn="auto">
              <a:spcBef>
                <a:spcPts val="0"/>
              </a:spcBef>
              <a:spcAft>
                <a:spcPts val="1200"/>
              </a:spcAft>
              <a:buFont typeface="Wingdings" pitchFamily="2" charset="2"/>
              <a:buChar char="Ø"/>
              <a:defRPr/>
            </a:pPr>
            <a:r>
              <a:rPr lang="ru-RU" sz="1200" dirty="0">
                <a:solidFill>
                  <a:schemeClr val="tx1">
                    <a:lumMod val="85000"/>
                    <a:lumOff val="15000"/>
                  </a:schemeClr>
                </a:solidFill>
                <a:latin typeface="Georgia" pitchFamily="18" charset="0"/>
                <a:cs typeface="Times New Roman" pitchFamily="18" charset="0"/>
              </a:rPr>
              <a:t>благоустройство и улучшение качества жизни;</a:t>
            </a:r>
          </a:p>
          <a:p>
            <a:pPr marL="514350" indent="-514350" algn="just" fontAlgn="auto">
              <a:spcBef>
                <a:spcPts val="0"/>
              </a:spcBef>
              <a:spcAft>
                <a:spcPts val="1200"/>
              </a:spcAft>
              <a:buFont typeface="Wingdings" pitchFamily="2" charset="2"/>
              <a:buChar char="Ø"/>
              <a:defRPr/>
            </a:pPr>
            <a:r>
              <a:rPr lang="ru-RU" sz="1200" dirty="0">
                <a:solidFill>
                  <a:schemeClr val="tx1">
                    <a:lumMod val="85000"/>
                    <a:lumOff val="15000"/>
                  </a:schemeClr>
                </a:solidFill>
                <a:latin typeface="Georgia" pitchFamily="18" charset="0"/>
                <a:cs typeface="Times New Roman" pitchFamily="18" charset="0"/>
              </a:rPr>
              <a:t>защита прав и законных интересов жителей;</a:t>
            </a:r>
          </a:p>
          <a:p>
            <a:pPr marL="514350" indent="-514350" algn="just" fontAlgn="auto">
              <a:spcBef>
                <a:spcPts val="0"/>
              </a:spcBef>
              <a:spcAft>
                <a:spcPts val="1200"/>
              </a:spcAft>
              <a:buFont typeface="Wingdings" pitchFamily="2" charset="2"/>
              <a:buChar char="Ø"/>
              <a:defRPr/>
            </a:pPr>
            <a:r>
              <a:rPr lang="ru-RU" sz="1200" dirty="0">
                <a:solidFill>
                  <a:schemeClr val="tx1">
                    <a:lumMod val="85000"/>
                    <a:lumOff val="15000"/>
                  </a:schemeClr>
                </a:solidFill>
                <a:latin typeface="Georgia" pitchFamily="18" charset="0"/>
                <a:cs typeface="Times New Roman" pitchFamily="18" charset="0"/>
              </a:rPr>
              <a:t>осуществление права граждан на участие в местном самоуправлении.</a:t>
            </a:r>
            <a:endParaRPr lang="en-US" sz="1200" i="1" dirty="0">
              <a:solidFill>
                <a:schemeClr val="tx1">
                  <a:lumMod val="85000"/>
                  <a:lumOff val="15000"/>
                </a:schemeClr>
              </a:solidFill>
              <a:latin typeface="Georgia" pitchFamily="18" charset="0"/>
            </a:endParaRPr>
          </a:p>
        </p:txBody>
      </p:sp>
      <p:sp>
        <p:nvSpPr>
          <p:cNvPr id="13" name="Rectangle 4"/>
          <p:cNvSpPr>
            <a:spLocks noChangeArrowheads="1"/>
          </p:cNvSpPr>
          <p:nvPr/>
        </p:nvSpPr>
        <p:spPr bwMode="auto">
          <a:xfrm>
            <a:off x="331788" y="3424238"/>
            <a:ext cx="5883275" cy="18653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fontAlgn="auto">
              <a:lnSpc>
                <a:spcPct val="120000"/>
              </a:lnSpc>
              <a:spcBef>
                <a:spcPts val="0"/>
              </a:spcBef>
              <a:spcAft>
                <a:spcPts val="0"/>
              </a:spcAft>
              <a:defRPr/>
            </a:pPr>
            <a:r>
              <a:rPr lang="en-US" sz="1200" b="1" u="sng" dirty="0">
                <a:solidFill>
                  <a:srgbClr val="0070C0"/>
                </a:solidFill>
                <a:latin typeface="Georgia" pitchFamily="18" charset="0"/>
              </a:rPr>
              <a:t>1. </a:t>
            </a:r>
            <a:r>
              <a:rPr lang="ru-RU" sz="1200" b="1" u="sng" dirty="0">
                <a:solidFill>
                  <a:srgbClr val="0070C0"/>
                </a:solidFill>
                <a:latin typeface="Georgia" pitchFamily="18" charset="0"/>
              </a:rPr>
              <a:t>Орган ТОС без образования юридического лица</a:t>
            </a:r>
            <a:endParaRPr lang="en-US" sz="1200" b="1" u="sng" dirty="0">
              <a:solidFill>
                <a:srgbClr val="0070C0"/>
              </a:solidFill>
              <a:latin typeface="Georgia" pitchFamily="18" charset="0"/>
            </a:endParaRPr>
          </a:p>
          <a:p>
            <a:pPr algn="just" fontAlgn="auto">
              <a:lnSpc>
                <a:spcPct val="120000"/>
              </a:lnSpc>
              <a:spcBef>
                <a:spcPts val="0"/>
              </a:spcBef>
              <a:spcAft>
                <a:spcPts val="0"/>
              </a:spcAft>
              <a:defRPr/>
            </a:pPr>
            <a:r>
              <a:rPr lang="ru-RU" sz="1200" dirty="0">
                <a:solidFill>
                  <a:schemeClr val="tx1">
                    <a:lumMod val="85000"/>
                    <a:lumOff val="15000"/>
                  </a:schemeClr>
                </a:solidFill>
                <a:latin typeface="Georgia" pitchFamily="18" charset="0"/>
              </a:rPr>
              <a:t>регистрации устава территориального общественного самоуправления  осуществляется уполномоченным органом местного самоуправления соответствующих поселения, внутригородской территории города федерального значения, внутригородского района. Порядок регистрации устава территориального общественного самоуправления определяется уставом муниципального образования и (или) нормативными правовыми актами представительного органа муниципального образования.</a:t>
            </a:r>
            <a:endParaRPr lang="en-US" sz="1200" dirty="0">
              <a:solidFill>
                <a:schemeClr val="tx1">
                  <a:lumMod val="85000"/>
                  <a:lumOff val="15000"/>
                </a:schemeClr>
              </a:solidFill>
              <a:latin typeface="Georgia" pitchFamily="18" charset="0"/>
            </a:endParaRPr>
          </a:p>
        </p:txBody>
      </p:sp>
      <p:sp>
        <p:nvSpPr>
          <p:cNvPr id="14" name="Rectangle 3"/>
          <p:cNvSpPr>
            <a:spLocks noChangeArrowheads="1"/>
          </p:cNvSpPr>
          <p:nvPr/>
        </p:nvSpPr>
        <p:spPr bwMode="auto">
          <a:xfrm>
            <a:off x="6813550" y="3421063"/>
            <a:ext cx="5048250" cy="1200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fontAlgn="auto">
              <a:lnSpc>
                <a:spcPct val="120000"/>
              </a:lnSpc>
              <a:spcBef>
                <a:spcPts val="0"/>
              </a:spcBef>
              <a:spcAft>
                <a:spcPts val="0"/>
              </a:spcAft>
              <a:defRPr/>
            </a:pPr>
            <a:r>
              <a:rPr lang="en-US" sz="1200" b="1" u="sng" dirty="0">
                <a:solidFill>
                  <a:srgbClr val="0070C0"/>
                </a:solidFill>
                <a:latin typeface="Georgia" pitchFamily="18" charset="0"/>
              </a:rPr>
              <a:t>2. </a:t>
            </a:r>
            <a:r>
              <a:rPr lang="ru-RU" sz="1200" b="1" u="sng" dirty="0">
                <a:solidFill>
                  <a:srgbClr val="0070C0"/>
                </a:solidFill>
                <a:latin typeface="Georgia" pitchFamily="18" charset="0"/>
              </a:rPr>
              <a:t>Орган ТОС с образование юридического лица</a:t>
            </a:r>
            <a:endParaRPr lang="en-US" sz="1200" b="1" u="sng" dirty="0">
              <a:solidFill>
                <a:srgbClr val="0070C0"/>
              </a:solidFill>
              <a:latin typeface="Georgia" pitchFamily="18" charset="0"/>
            </a:endParaRPr>
          </a:p>
          <a:p>
            <a:pPr algn="just" fontAlgn="auto">
              <a:lnSpc>
                <a:spcPct val="120000"/>
              </a:lnSpc>
              <a:spcBef>
                <a:spcPts val="0"/>
              </a:spcBef>
              <a:spcAft>
                <a:spcPts val="0"/>
              </a:spcAft>
              <a:defRPr/>
            </a:pPr>
            <a:r>
              <a:rPr lang="ru-RU" sz="1200" dirty="0">
                <a:solidFill>
                  <a:schemeClr val="tx1">
                    <a:lumMod val="85000"/>
                    <a:lumOff val="15000"/>
                  </a:schemeClr>
                </a:solidFill>
                <a:latin typeface="Georgia" pitchFamily="18" charset="0"/>
              </a:rPr>
              <a:t>территориальное общественное самоуправление в соответствии с его уставом может являться юридическим лицом и подлежит государственной регистрации в организационно-правовой форме некоммерческой организации.</a:t>
            </a:r>
            <a:endParaRPr lang="en-US" sz="1200" dirty="0">
              <a:solidFill>
                <a:schemeClr val="tx1">
                  <a:lumMod val="85000"/>
                  <a:lumOff val="15000"/>
                </a:schemeClr>
              </a:solidFill>
              <a:latin typeface="Georgi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17411"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Первый шаг</a:t>
            </a:r>
            <a:endParaRPr lang="ru-RU" sz="500">
              <a:solidFill>
                <a:schemeClr val="bg1"/>
              </a:solidFill>
              <a:latin typeface="Georgia" pitchFamily="18" charset="0"/>
            </a:endParaRPr>
          </a:p>
        </p:txBody>
      </p:sp>
      <p:sp>
        <p:nvSpPr>
          <p:cNvPr id="22" name="Rectangle 4"/>
          <p:cNvSpPr>
            <a:spLocks noChangeArrowheads="1"/>
          </p:cNvSpPr>
          <p:nvPr/>
        </p:nvSpPr>
        <p:spPr bwMode="auto">
          <a:xfrm>
            <a:off x="344488" y="974725"/>
            <a:ext cx="5583237" cy="14208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fontAlgn="auto">
              <a:lnSpc>
                <a:spcPct val="120000"/>
              </a:lnSpc>
              <a:spcBef>
                <a:spcPts val="0"/>
              </a:spcBef>
              <a:spcAft>
                <a:spcPts val="0"/>
              </a:spcAft>
              <a:defRPr/>
            </a:pPr>
            <a:r>
              <a:rPr lang="ru-RU" b="1" dirty="0">
                <a:solidFill>
                  <a:srgbClr val="0070C0"/>
                </a:solidFill>
                <a:latin typeface="Georgia" pitchFamily="18" charset="0"/>
              </a:rPr>
              <a:t>Создание </a:t>
            </a:r>
            <a:r>
              <a:rPr lang="ru-RU" b="1" dirty="0">
                <a:solidFill>
                  <a:srgbClr val="0070C0"/>
                </a:solidFill>
                <a:latin typeface="Georgia" pitchFamily="18" charset="0"/>
              </a:rPr>
              <a:t>ТОС инициируется гражданами, проживающими на соответствующей территории, которые  формируют инициативную </a:t>
            </a:r>
            <a:r>
              <a:rPr lang="ru-RU" b="1" dirty="0">
                <a:solidFill>
                  <a:srgbClr val="0070C0"/>
                </a:solidFill>
                <a:latin typeface="Georgia" pitchFamily="18" charset="0"/>
              </a:rPr>
              <a:t>группу</a:t>
            </a:r>
          </a:p>
        </p:txBody>
      </p:sp>
      <p:pic>
        <p:nvPicPr>
          <p:cNvPr id="17413" name="Рисунок 22"/>
          <p:cNvPicPr>
            <a:picLocks noChangeAspect="1"/>
          </p:cNvPicPr>
          <p:nvPr/>
        </p:nvPicPr>
        <p:blipFill>
          <a:blip r:embed="rId3"/>
          <a:srcRect/>
          <a:stretch>
            <a:fillRect/>
          </a:stretch>
        </p:blipFill>
        <p:spPr bwMode="auto">
          <a:xfrm>
            <a:off x="8667750" y="557213"/>
            <a:ext cx="3244850" cy="1746250"/>
          </a:xfrm>
          <a:prstGeom prst="rect">
            <a:avLst/>
          </a:prstGeom>
          <a:noFill/>
          <a:ln w="9525">
            <a:noFill/>
            <a:miter lim="800000"/>
            <a:headEnd/>
            <a:tailEnd/>
          </a:ln>
        </p:spPr>
      </p:pic>
      <p:sp>
        <p:nvSpPr>
          <p:cNvPr id="24" name="Прямоугольник 23"/>
          <p:cNvSpPr/>
          <p:nvPr/>
        </p:nvSpPr>
        <p:spPr>
          <a:xfrm>
            <a:off x="2668588" y="2725738"/>
            <a:ext cx="7600950" cy="30543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lnSpc>
                <a:spcPct val="120000"/>
              </a:lnSpc>
              <a:spcBef>
                <a:spcPts val="0"/>
              </a:spcBef>
              <a:spcAft>
                <a:spcPts val="0"/>
              </a:spcAft>
              <a:defRPr/>
            </a:pPr>
            <a:r>
              <a:rPr lang="ru-RU" i="1" dirty="0">
                <a:solidFill>
                  <a:schemeClr val="tx1">
                    <a:lumMod val="85000"/>
                    <a:lumOff val="15000"/>
                  </a:schemeClr>
                </a:solidFill>
                <a:latin typeface="Georgia" pitchFamily="18" charset="0"/>
              </a:rPr>
              <a:t>Инициативная группа – это группы граждан численностью </a:t>
            </a:r>
            <a:endParaRPr lang="ru-RU" i="1" dirty="0">
              <a:solidFill>
                <a:schemeClr val="tx1">
                  <a:lumMod val="85000"/>
                  <a:lumOff val="15000"/>
                </a:schemeClr>
              </a:solidFill>
              <a:latin typeface="Georgia" pitchFamily="18" charset="0"/>
            </a:endParaRPr>
          </a:p>
          <a:p>
            <a:pPr algn="just" fontAlgn="auto">
              <a:lnSpc>
                <a:spcPct val="120000"/>
              </a:lnSpc>
              <a:spcBef>
                <a:spcPts val="0"/>
              </a:spcBef>
              <a:spcAft>
                <a:spcPts val="0"/>
              </a:spcAft>
              <a:defRPr/>
            </a:pPr>
            <a:r>
              <a:rPr lang="ru-RU" b="1" i="1" u="sng" dirty="0">
                <a:solidFill>
                  <a:schemeClr val="tx1">
                    <a:lumMod val="85000"/>
                    <a:lumOff val="15000"/>
                  </a:schemeClr>
                </a:solidFill>
                <a:latin typeface="Georgia" pitchFamily="18" charset="0"/>
              </a:rPr>
              <a:t>не </a:t>
            </a:r>
            <a:r>
              <a:rPr lang="ru-RU" b="1" i="1" u="sng" dirty="0">
                <a:solidFill>
                  <a:schemeClr val="tx1">
                    <a:lumMod val="85000"/>
                    <a:lumOff val="15000"/>
                  </a:schemeClr>
                </a:solidFill>
                <a:latin typeface="Georgia" pitchFamily="18" charset="0"/>
              </a:rPr>
              <a:t>менее 3 человек</a:t>
            </a:r>
            <a:r>
              <a:rPr lang="ru-RU" b="1" i="1" dirty="0">
                <a:solidFill>
                  <a:schemeClr val="tx1">
                    <a:lumMod val="85000"/>
                    <a:lumOff val="15000"/>
                  </a:schemeClr>
                </a:solidFill>
                <a:latin typeface="Georgia" pitchFamily="18" charset="0"/>
              </a:rPr>
              <a:t> </a:t>
            </a:r>
            <a:r>
              <a:rPr lang="ru-RU" i="1" dirty="0">
                <a:solidFill>
                  <a:schemeClr val="tx1">
                    <a:lumMod val="85000"/>
                    <a:lumOff val="15000"/>
                  </a:schemeClr>
                </a:solidFill>
                <a:latin typeface="Georgia" pitchFamily="18" charset="0"/>
              </a:rPr>
              <a:t>(орган местного самоуправления может установить иное минимальное количество участников инициативной группы), имеющих право на участие в территориальном общественном самоуправлении и объединившиеся в целях созыва учредительного собрания (или конференции) территориального общественного самоуправления. Формируется на </a:t>
            </a:r>
            <a:r>
              <a:rPr lang="ru-RU" b="1" i="1" dirty="0">
                <a:solidFill>
                  <a:schemeClr val="tx1">
                    <a:lumMod val="85000"/>
                    <a:lumOff val="15000"/>
                  </a:schemeClr>
                </a:solidFill>
                <a:latin typeface="Georgia" pitchFamily="18" charset="0"/>
              </a:rPr>
              <a:t>первом собрании</a:t>
            </a:r>
            <a:r>
              <a:rPr lang="ru-RU" i="1" dirty="0">
                <a:solidFill>
                  <a:schemeClr val="tx1">
                    <a:lumMod val="85000"/>
                    <a:lumOff val="15000"/>
                  </a:schemeClr>
                </a:solidFill>
                <a:latin typeface="Georgia" pitchFamily="18" charset="0"/>
              </a:rPr>
              <a:t> из числа жителей предполагаемой территории ТОС.</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18435"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Второй шаг</a:t>
            </a:r>
            <a:endParaRPr lang="ru-RU" sz="500">
              <a:solidFill>
                <a:schemeClr val="bg1"/>
              </a:solidFill>
              <a:latin typeface="Georgia" pitchFamily="18" charset="0"/>
            </a:endParaRPr>
          </a:p>
        </p:txBody>
      </p:sp>
      <p:sp>
        <p:nvSpPr>
          <p:cNvPr id="5" name="Rectangle 4"/>
          <p:cNvSpPr>
            <a:spLocks noChangeArrowheads="1"/>
          </p:cNvSpPr>
          <p:nvPr/>
        </p:nvSpPr>
        <p:spPr bwMode="auto">
          <a:xfrm>
            <a:off x="285750" y="598488"/>
            <a:ext cx="7972425" cy="395287"/>
          </a:xfrm>
          <a:prstGeom prst="rect">
            <a:avLst/>
          </a:prstGeom>
          <a:noFill/>
          <a:ln w="9525" algn="ctr">
            <a:noFill/>
            <a:miter lim="800000"/>
            <a:headEnd/>
            <a:tailEnd/>
          </a:ln>
          <a:effectLst/>
        </p:spPr>
        <p:txBody>
          <a:bodyPr>
            <a:spAutoFit/>
          </a:bodyPr>
          <a:lstStyle/>
          <a:p>
            <a:pPr algn="just" fontAlgn="auto">
              <a:lnSpc>
                <a:spcPct val="120000"/>
              </a:lnSpc>
              <a:spcBef>
                <a:spcPts val="0"/>
              </a:spcBef>
              <a:spcAft>
                <a:spcPts val="0"/>
              </a:spcAft>
              <a:defRPr/>
            </a:pPr>
            <a:r>
              <a:rPr lang="ru-RU" b="1" dirty="0">
                <a:solidFill>
                  <a:schemeClr val="tx1">
                    <a:lumMod val="85000"/>
                    <a:lumOff val="15000"/>
                  </a:schemeClr>
                </a:solidFill>
                <a:latin typeface="Georgia" pitchFamily="18" charset="0"/>
                <a:cs typeface="+mn-cs"/>
              </a:rPr>
              <a:t>ПЕРВОЕ СОБРАНИЕ</a:t>
            </a:r>
          </a:p>
        </p:txBody>
      </p:sp>
      <p:sp>
        <p:nvSpPr>
          <p:cNvPr id="6" name="Rectangle 4"/>
          <p:cNvSpPr>
            <a:spLocks noChangeArrowheads="1"/>
          </p:cNvSpPr>
          <p:nvPr/>
        </p:nvSpPr>
        <p:spPr bwMode="auto">
          <a:xfrm>
            <a:off x="338138" y="1108075"/>
            <a:ext cx="5216525" cy="22621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fontAlgn="auto">
              <a:lnSpc>
                <a:spcPct val="120000"/>
              </a:lnSpc>
              <a:spcBef>
                <a:spcPts val="0"/>
              </a:spcBef>
              <a:spcAft>
                <a:spcPts val="0"/>
              </a:spcAft>
              <a:defRPr/>
            </a:pPr>
            <a:r>
              <a:rPr lang="ru-RU" sz="1500" b="1" i="1" dirty="0">
                <a:solidFill>
                  <a:srgbClr val="0070C0"/>
                </a:solidFill>
                <a:latin typeface="Georgia" pitchFamily="18" charset="0"/>
              </a:rPr>
              <a:t>На первом собрании необходимо рассмотреть следующие вопросы:</a:t>
            </a:r>
          </a:p>
          <a:p>
            <a:pPr marL="285750" indent="-285750" fontAlgn="auto">
              <a:spcBef>
                <a:spcPts val="0"/>
              </a:spcBef>
              <a:spcAft>
                <a:spcPts val="0"/>
              </a:spcAft>
              <a:buFont typeface="Wingdings" panose="05000000000000000000" pitchFamily="2" charset="2"/>
              <a:buChar char="Ø"/>
              <a:defRPr/>
            </a:pPr>
            <a:r>
              <a:rPr lang="ru-RU" sz="1500" dirty="0">
                <a:solidFill>
                  <a:schemeClr val="tx1">
                    <a:lumMod val="85000"/>
                    <a:lumOff val="15000"/>
                  </a:schemeClr>
                </a:solidFill>
                <a:latin typeface="Georgia" pitchFamily="18" charset="0"/>
              </a:rPr>
              <a:t>принятие решения об инициации создания </a:t>
            </a:r>
            <a:r>
              <a:rPr lang="ru-RU" sz="1500" dirty="0">
                <a:solidFill>
                  <a:schemeClr val="tx1">
                    <a:lumMod val="85000"/>
                    <a:lumOff val="15000"/>
                  </a:schemeClr>
                </a:solidFill>
                <a:latin typeface="Georgia" pitchFamily="18" charset="0"/>
              </a:rPr>
              <a:t>ТОС;</a:t>
            </a:r>
          </a:p>
          <a:p>
            <a:pPr marL="285750" indent="-285750" fontAlgn="auto">
              <a:spcBef>
                <a:spcPts val="0"/>
              </a:spcBef>
              <a:spcAft>
                <a:spcPts val="0"/>
              </a:spcAft>
              <a:buFont typeface="Wingdings" panose="05000000000000000000" pitchFamily="2" charset="2"/>
              <a:buChar char="Ø"/>
              <a:defRPr/>
            </a:pPr>
            <a:r>
              <a:rPr lang="ru-RU" sz="1500" dirty="0">
                <a:solidFill>
                  <a:schemeClr val="tx1">
                    <a:lumMod val="85000"/>
                    <a:lumOff val="15000"/>
                  </a:schemeClr>
                </a:solidFill>
                <a:latin typeface="Georgia" pitchFamily="18" charset="0"/>
              </a:rPr>
              <a:t>создание </a:t>
            </a:r>
            <a:r>
              <a:rPr lang="ru-RU" sz="1500" dirty="0">
                <a:solidFill>
                  <a:schemeClr val="tx1">
                    <a:lumMod val="85000"/>
                    <a:lumOff val="15000"/>
                  </a:schemeClr>
                </a:solidFill>
                <a:latin typeface="Georgia" pitchFamily="18" charset="0"/>
              </a:rPr>
              <a:t>инициативной </a:t>
            </a:r>
            <a:r>
              <a:rPr lang="ru-RU" sz="1500" dirty="0">
                <a:solidFill>
                  <a:schemeClr val="tx1">
                    <a:lumMod val="85000"/>
                    <a:lumOff val="15000"/>
                  </a:schemeClr>
                </a:solidFill>
                <a:latin typeface="Georgia" pitchFamily="18" charset="0"/>
              </a:rPr>
              <a:t>группы;</a:t>
            </a:r>
          </a:p>
          <a:p>
            <a:pPr marL="285750" indent="-285750" fontAlgn="auto">
              <a:spcBef>
                <a:spcPts val="0"/>
              </a:spcBef>
              <a:spcAft>
                <a:spcPts val="0"/>
              </a:spcAft>
              <a:buFont typeface="Wingdings" panose="05000000000000000000" pitchFamily="2" charset="2"/>
              <a:buChar char="Ø"/>
              <a:defRPr/>
            </a:pPr>
            <a:r>
              <a:rPr lang="ru-RU" sz="1500" dirty="0">
                <a:solidFill>
                  <a:schemeClr val="tx1">
                    <a:lumMod val="85000"/>
                    <a:lumOff val="15000"/>
                  </a:schemeClr>
                </a:solidFill>
                <a:latin typeface="Georgia" pitchFamily="18" charset="0"/>
              </a:rPr>
              <a:t>определение  </a:t>
            </a:r>
            <a:r>
              <a:rPr lang="ru-RU" sz="1500" dirty="0">
                <a:solidFill>
                  <a:schemeClr val="tx1">
                    <a:lumMod val="85000"/>
                    <a:lumOff val="15000"/>
                  </a:schemeClr>
                </a:solidFill>
                <a:latin typeface="Georgia" pitchFamily="18" charset="0"/>
              </a:rPr>
              <a:t>предполагаемой  территории </a:t>
            </a:r>
            <a:r>
              <a:rPr lang="ru-RU" sz="1500" dirty="0">
                <a:solidFill>
                  <a:schemeClr val="tx1">
                    <a:lumMod val="85000"/>
                    <a:lumOff val="15000"/>
                  </a:schemeClr>
                </a:solidFill>
                <a:latin typeface="Georgia" pitchFamily="18" charset="0"/>
              </a:rPr>
              <a:t>ТОС;</a:t>
            </a:r>
          </a:p>
          <a:p>
            <a:pPr marL="285750" indent="-285750" fontAlgn="auto">
              <a:spcBef>
                <a:spcPts val="0"/>
              </a:spcBef>
              <a:spcAft>
                <a:spcPts val="0"/>
              </a:spcAft>
              <a:buFont typeface="Wingdings" panose="05000000000000000000" pitchFamily="2" charset="2"/>
              <a:buChar char="Ø"/>
              <a:defRPr/>
            </a:pPr>
            <a:r>
              <a:rPr lang="ru-RU" sz="1500" dirty="0">
                <a:solidFill>
                  <a:schemeClr val="tx1">
                    <a:lumMod val="85000"/>
                    <a:lumOff val="15000"/>
                  </a:schemeClr>
                </a:solidFill>
                <a:latin typeface="Georgia" pitchFamily="18" charset="0"/>
              </a:rPr>
              <a:t>подготовить </a:t>
            </a:r>
            <a:r>
              <a:rPr lang="ru-RU" sz="1500" dirty="0">
                <a:solidFill>
                  <a:schemeClr val="tx1">
                    <a:lumMod val="85000"/>
                    <a:lumOff val="15000"/>
                  </a:schemeClr>
                </a:solidFill>
                <a:latin typeface="Georgia" pitchFamily="18" charset="0"/>
              </a:rPr>
              <a:t>запрос в органы МСУ  о выдаче справки о численности граждан, достигших шестнадцатилетнего возраста, проживающих на предполагаемой территории ТОС</a:t>
            </a:r>
            <a:r>
              <a:rPr lang="ru-RU" sz="1500" dirty="0">
                <a:solidFill>
                  <a:schemeClr val="tx1">
                    <a:lumMod val="85000"/>
                    <a:lumOff val="15000"/>
                  </a:schemeClr>
                </a:solidFill>
                <a:latin typeface="Georgia" pitchFamily="18" charset="0"/>
              </a:rPr>
              <a:t>.</a:t>
            </a:r>
            <a:endParaRPr lang="ru-RU" sz="1500" dirty="0">
              <a:solidFill>
                <a:schemeClr val="tx1">
                  <a:lumMod val="85000"/>
                  <a:lumOff val="15000"/>
                </a:schemeClr>
              </a:solidFill>
              <a:latin typeface="Georgia" pitchFamily="18" charset="0"/>
            </a:endParaRPr>
          </a:p>
        </p:txBody>
      </p:sp>
      <p:sp>
        <p:nvSpPr>
          <p:cNvPr id="7" name="Прямоугольник 6"/>
          <p:cNvSpPr/>
          <p:nvPr/>
        </p:nvSpPr>
        <p:spPr>
          <a:xfrm>
            <a:off x="6510338" y="3017838"/>
            <a:ext cx="5318125" cy="28622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indent="228600" algn="just"/>
            <a:r>
              <a:rPr lang="ru-RU" sz="1500" b="1" u="sng">
                <a:solidFill>
                  <a:srgbClr val="262626"/>
                </a:solidFill>
                <a:latin typeface="Georgia" pitchFamily="18" charset="0"/>
                <a:cs typeface="Times New Roman" pitchFamily="18" charset="0"/>
              </a:rPr>
              <a:t>Далее: </a:t>
            </a:r>
            <a:endParaRPr lang="ru-RU" sz="1500" b="1">
              <a:solidFill>
                <a:srgbClr val="262626"/>
              </a:solidFill>
              <a:latin typeface="Georgia" pitchFamily="18" charset="0"/>
              <a:cs typeface="Times New Roman" pitchFamily="18" charset="0"/>
            </a:endParaRPr>
          </a:p>
          <a:p>
            <a:pPr indent="228600" algn="just"/>
            <a:r>
              <a:rPr lang="ru-RU" sz="1500">
                <a:solidFill>
                  <a:srgbClr val="262626"/>
                </a:solidFill>
                <a:latin typeface="Georgia" pitchFamily="18" charset="0"/>
                <a:cs typeface="Times New Roman" pitchFamily="18" charset="0"/>
              </a:rPr>
              <a:t>Инициативная группа письменно обращается в представительный орган муниципального образования  с предложением утвердить границы территориального общественного самоуправления (если иное не предусмотрено нормативными правовыми актами муниципального образования).</a:t>
            </a:r>
          </a:p>
          <a:p>
            <a:pPr indent="228600" algn="just"/>
            <a:r>
              <a:rPr lang="ru-RU" sz="1500">
                <a:solidFill>
                  <a:srgbClr val="262626"/>
                </a:solidFill>
                <a:latin typeface="Georgia" pitchFamily="18" charset="0"/>
                <a:cs typeface="Times New Roman" pitchFamily="18" charset="0"/>
              </a:rPr>
              <a:t>Инициативная группа обращается в органы  МСУ с запросом о численности граждан, достигших шестнадцатилетнего возраста, проживающих на предполагаемой территории ТОС. Получает  соответствующую справку.</a:t>
            </a:r>
          </a:p>
        </p:txBody>
      </p:sp>
      <p:cxnSp>
        <p:nvCxnSpPr>
          <p:cNvPr id="8" name="Прямая со стрелкой 7"/>
          <p:cNvCxnSpPr>
            <a:stCxn id="6" idx="2"/>
            <a:endCxn id="7" idx="1"/>
          </p:cNvCxnSpPr>
          <p:nvPr/>
        </p:nvCxnSpPr>
        <p:spPr>
          <a:xfrm>
            <a:off x="2946400" y="3370263"/>
            <a:ext cx="3563938" cy="10795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0" name="Рисунок 9"/>
          <p:cNvPicPr>
            <a:picLocks noChangeAspect="1"/>
          </p:cNvPicPr>
          <p:nvPr/>
        </p:nvPicPr>
        <p:blipFill>
          <a:blip r:embed="rId3" cstate="print">
            <a:extLst>
              <a:ext uri="{28A0092B-C50C-407E-A947-70E740481C1C}"/>
            </a:extLst>
          </a:blip>
          <a:stretch>
            <a:fillRect/>
          </a:stretch>
        </p:blipFill>
        <p:spPr>
          <a:xfrm>
            <a:off x="7831667" y="375357"/>
            <a:ext cx="3368907" cy="2526680"/>
          </a:xfrm>
          <a:prstGeom prst="rect">
            <a:avLst/>
          </a:prstGeom>
          <a:ln>
            <a:noFill/>
          </a:ln>
          <a:effectLst>
            <a:softEdge rad="112500"/>
          </a:effectLst>
        </p:spPr>
      </p:pic>
      <p:pic>
        <p:nvPicPr>
          <p:cNvPr id="11" name="Рисунок 10"/>
          <p:cNvPicPr>
            <a:picLocks noChangeAspect="1"/>
          </p:cNvPicPr>
          <p:nvPr/>
        </p:nvPicPr>
        <p:blipFill>
          <a:blip r:embed="rId4" cstate="print">
            <a:extLst>
              <a:ext uri="{28A0092B-C50C-407E-A947-70E740481C1C}"/>
            </a:extLst>
          </a:blip>
          <a:stretch>
            <a:fillRect/>
          </a:stretch>
        </p:blipFill>
        <p:spPr>
          <a:xfrm>
            <a:off x="1266233" y="3649646"/>
            <a:ext cx="2238966" cy="223896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19459"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Второй шаг</a:t>
            </a:r>
            <a:endParaRPr lang="ru-RU" sz="500">
              <a:solidFill>
                <a:schemeClr val="bg1"/>
              </a:solidFill>
              <a:latin typeface="Georgia" pitchFamily="18" charset="0"/>
            </a:endParaRPr>
          </a:p>
        </p:txBody>
      </p:sp>
      <p:sp>
        <p:nvSpPr>
          <p:cNvPr id="12" name="Rectangle 4"/>
          <p:cNvSpPr>
            <a:spLocks noChangeArrowheads="1"/>
          </p:cNvSpPr>
          <p:nvPr/>
        </p:nvSpPr>
        <p:spPr bwMode="auto">
          <a:xfrm>
            <a:off x="327025" y="555625"/>
            <a:ext cx="7974013" cy="361950"/>
          </a:xfrm>
          <a:prstGeom prst="rect">
            <a:avLst/>
          </a:prstGeom>
          <a:noFill/>
          <a:ln w="9525" algn="ctr">
            <a:noFill/>
            <a:miter lim="800000"/>
            <a:headEnd/>
            <a:tailEnd/>
          </a:ln>
          <a:effectLst/>
        </p:spPr>
        <p:txBody>
          <a:bodyPr>
            <a:spAutoFit/>
          </a:bodyPr>
          <a:lstStyle/>
          <a:p>
            <a:pPr algn="just" fontAlgn="auto">
              <a:lnSpc>
                <a:spcPct val="120000"/>
              </a:lnSpc>
              <a:spcBef>
                <a:spcPts val="0"/>
              </a:spcBef>
              <a:spcAft>
                <a:spcPts val="0"/>
              </a:spcAft>
              <a:defRPr/>
            </a:pPr>
            <a:r>
              <a:rPr lang="ru-RU" sz="1600" b="1" dirty="0">
                <a:solidFill>
                  <a:schemeClr val="tx1">
                    <a:lumMod val="85000"/>
                    <a:lumOff val="15000"/>
                  </a:schemeClr>
                </a:solidFill>
                <a:latin typeface="Georgia" pitchFamily="18" charset="0"/>
                <a:cs typeface="+mn-cs"/>
              </a:rPr>
              <a:t>ВТОРОЕ СОБРАНИЕ</a:t>
            </a:r>
          </a:p>
        </p:txBody>
      </p:sp>
      <p:sp>
        <p:nvSpPr>
          <p:cNvPr id="13" name="Rectangle 4"/>
          <p:cNvSpPr>
            <a:spLocks noChangeArrowheads="1"/>
          </p:cNvSpPr>
          <p:nvPr/>
        </p:nvSpPr>
        <p:spPr bwMode="auto">
          <a:xfrm>
            <a:off x="327025" y="1098550"/>
            <a:ext cx="3727450" cy="21605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just" fontAlgn="auto">
              <a:lnSpc>
                <a:spcPct val="120000"/>
              </a:lnSpc>
              <a:spcBef>
                <a:spcPts val="0"/>
              </a:spcBef>
              <a:spcAft>
                <a:spcPts val="0"/>
              </a:spcAft>
              <a:defRPr/>
            </a:pPr>
            <a:r>
              <a:rPr lang="ru-RU" sz="1600" b="1" dirty="0">
                <a:solidFill>
                  <a:srgbClr val="0070C0"/>
                </a:solidFill>
                <a:latin typeface="Georgia" pitchFamily="18" charset="0"/>
              </a:rPr>
              <a:t>На </a:t>
            </a:r>
            <a:r>
              <a:rPr lang="ru-RU" sz="1600" b="1" dirty="0">
                <a:solidFill>
                  <a:srgbClr val="0070C0"/>
                </a:solidFill>
                <a:latin typeface="Georgia" pitchFamily="18" charset="0"/>
              </a:rPr>
              <a:t>основании данных о численности граждан определить форму проведения учредительного мероприятия</a:t>
            </a:r>
          </a:p>
          <a:p>
            <a:pPr marL="285750" indent="-285750" algn="just" fontAlgn="auto">
              <a:lnSpc>
                <a:spcPct val="120000"/>
              </a:lnSpc>
              <a:spcBef>
                <a:spcPts val="0"/>
              </a:spcBef>
              <a:spcAft>
                <a:spcPts val="0"/>
              </a:spcAft>
              <a:buFont typeface="Wingdings" panose="05000000000000000000" pitchFamily="2" charset="2"/>
              <a:buChar char="Ø"/>
              <a:defRPr/>
            </a:pPr>
            <a:r>
              <a:rPr lang="ru-RU" sz="1600" i="1" dirty="0">
                <a:solidFill>
                  <a:schemeClr val="tx1"/>
                </a:solidFill>
                <a:latin typeface="Georgia" pitchFamily="18" charset="0"/>
              </a:rPr>
              <a:t>СОБРАНИЕ ГРАЖДАН</a:t>
            </a:r>
          </a:p>
          <a:p>
            <a:pPr algn="just" fontAlgn="auto">
              <a:lnSpc>
                <a:spcPct val="120000"/>
              </a:lnSpc>
              <a:spcBef>
                <a:spcPts val="0"/>
              </a:spcBef>
              <a:spcAft>
                <a:spcPts val="0"/>
              </a:spcAft>
              <a:defRPr/>
            </a:pPr>
            <a:r>
              <a:rPr lang="ru-RU" sz="1600" b="1" i="1" dirty="0">
                <a:solidFill>
                  <a:schemeClr val="tx1"/>
                </a:solidFill>
                <a:latin typeface="Georgia" pitchFamily="18" charset="0"/>
              </a:rPr>
              <a:t> </a:t>
            </a:r>
            <a:r>
              <a:rPr lang="ru-RU" sz="1600" b="1" i="1" dirty="0">
                <a:solidFill>
                  <a:schemeClr val="tx1"/>
                </a:solidFill>
                <a:latin typeface="Georgia" pitchFamily="18" charset="0"/>
              </a:rPr>
              <a:t>                         или</a:t>
            </a:r>
          </a:p>
          <a:p>
            <a:pPr marL="285750" indent="-285750" algn="just" fontAlgn="auto">
              <a:lnSpc>
                <a:spcPct val="120000"/>
              </a:lnSpc>
              <a:spcBef>
                <a:spcPts val="0"/>
              </a:spcBef>
              <a:spcAft>
                <a:spcPts val="0"/>
              </a:spcAft>
              <a:buFont typeface="Wingdings" panose="05000000000000000000" pitchFamily="2" charset="2"/>
              <a:buChar char="Ø"/>
              <a:defRPr/>
            </a:pPr>
            <a:r>
              <a:rPr lang="ru-RU" sz="1600" i="1" dirty="0">
                <a:solidFill>
                  <a:schemeClr val="tx1"/>
                </a:solidFill>
                <a:latin typeface="Georgia" pitchFamily="18" charset="0"/>
              </a:rPr>
              <a:t>КОНФЕРЕНЦИЯ ГРАЖДАН</a:t>
            </a:r>
          </a:p>
        </p:txBody>
      </p:sp>
      <p:pic>
        <p:nvPicPr>
          <p:cNvPr id="19462" name="Рисунок 13"/>
          <p:cNvPicPr>
            <a:picLocks noChangeAspect="1"/>
          </p:cNvPicPr>
          <p:nvPr/>
        </p:nvPicPr>
        <p:blipFill>
          <a:blip r:embed="rId3"/>
          <a:srcRect/>
          <a:stretch>
            <a:fillRect/>
          </a:stretch>
        </p:blipFill>
        <p:spPr bwMode="auto">
          <a:xfrm>
            <a:off x="9402763" y="242888"/>
            <a:ext cx="2446337" cy="2446337"/>
          </a:xfrm>
          <a:prstGeom prst="rect">
            <a:avLst/>
          </a:prstGeom>
          <a:noFill/>
          <a:ln w="9525">
            <a:noFill/>
            <a:miter lim="800000"/>
            <a:headEnd/>
            <a:tailEnd/>
          </a:ln>
        </p:spPr>
      </p:pic>
      <p:sp>
        <p:nvSpPr>
          <p:cNvPr id="15" name="Прямоугольник 14"/>
          <p:cNvSpPr/>
          <p:nvPr/>
        </p:nvSpPr>
        <p:spPr>
          <a:xfrm>
            <a:off x="5524500" y="2997200"/>
            <a:ext cx="6311900" cy="32067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just" fontAlgn="auto">
              <a:lnSpc>
                <a:spcPct val="115000"/>
              </a:lnSpc>
              <a:spcBef>
                <a:spcPts val="0"/>
              </a:spcBef>
              <a:spcAft>
                <a:spcPts val="0"/>
              </a:spcAft>
              <a:buFont typeface="Wingdings" panose="05000000000000000000" pitchFamily="2" charset="2"/>
              <a:buChar char="Ø"/>
              <a:tabLst>
                <a:tab pos="457200" algn="l"/>
              </a:tabLst>
              <a:defRPr/>
            </a:pPr>
            <a:r>
              <a:rPr lang="ru-RU" sz="1600" dirty="0">
                <a:latin typeface="Georgia" pitchFamily="18" charset="0"/>
                <a:ea typeface="Calibri" panose="020F0502020204030204" pitchFamily="34" charset="0"/>
                <a:cs typeface="Times New Roman" panose="02020603050405020304" pitchFamily="18" charset="0"/>
              </a:rPr>
              <a:t>назначить дату, время, место проведения учредительного </a:t>
            </a:r>
            <a:r>
              <a:rPr lang="ru-RU" sz="1600" dirty="0">
                <a:latin typeface="Georgia" pitchFamily="18" charset="0"/>
                <a:ea typeface="Calibri" panose="020F0502020204030204" pitchFamily="34" charset="0"/>
                <a:cs typeface="Times New Roman" panose="02020603050405020304" pitchFamily="18" charset="0"/>
              </a:rPr>
              <a:t>мероприятия;</a:t>
            </a:r>
          </a:p>
          <a:p>
            <a:pPr marL="285750" indent="-285750" algn="just" fontAlgn="auto">
              <a:lnSpc>
                <a:spcPct val="115000"/>
              </a:lnSpc>
              <a:spcBef>
                <a:spcPts val="0"/>
              </a:spcBef>
              <a:spcAft>
                <a:spcPts val="0"/>
              </a:spcAft>
              <a:buFont typeface="Wingdings" panose="05000000000000000000" pitchFamily="2" charset="2"/>
              <a:buChar char="Ø"/>
              <a:tabLst>
                <a:tab pos="457200" algn="l"/>
              </a:tabLst>
              <a:defRPr/>
            </a:pPr>
            <a:r>
              <a:rPr lang="ru-RU" sz="1600" dirty="0">
                <a:latin typeface="Georgia" pitchFamily="18" charset="0"/>
                <a:ea typeface="Calibri" panose="020F0502020204030204" pitchFamily="34" charset="0"/>
                <a:cs typeface="Times New Roman" panose="02020603050405020304" pitchFamily="18" charset="0"/>
              </a:rPr>
              <a:t>в </a:t>
            </a:r>
            <a:r>
              <a:rPr lang="ru-RU" sz="1600" dirty="0">
                <a:latin typeface="Georgia" pitchFamily="18" charset="0"/>
                <a:ea typeface="Calibri" panose="020F0502020204030204" pitchFamily="34" charset="0"/>
                <a:cs typeface="Times New Roman" panose="02020603050405020304" pitchFamily="18" charset="0"/>
              </a:rPr>
              <a:t>случае, если требуется проведение учредительной конференции,  необходимо определить территории проживания граждан, на которых будет проводиться собрания граждан по избранию делегатов на учредительную </a:t>
            </a:r>
            <a:r>
              <a:rPr lang="ru-RU" sz="1600" dirty="0">
                <a:latin typeface="Georgia" pitchFamily="18" charset="0"/>
                <a:ea typeface="Calibri" panose="020F0502020204030204" pitchFamily="34" charset="0"/>
                <a:cs typeface="Times New Roman" panose="02020603050405020304" pitchFamily="18" charset="0"/>
              </a:rPr>
              <a:t>конференцию;</a:t>
            </a:r>
          </a:p>
          <a:p>
            <a:pPr marL="285750" indent="-285750" algn="just" fontAlgn="auto">
              <a:lnSpc>
                <a:spcPct val="115000"/>
              </a:lnSpc>
              <a:spcBef>
                <a:spcPts val="0"/>
              </a:spcBef>
              <a:spcAft>
                <a:spcPts val="0"/>
              </a:spcAft>
              <a:buFont typeface="Wingdings" panose="05000000000000000000" pitchFamily="2" charset="2"/>
              <a:buChar char="Ø"/>
              <a:tabLst>
                <a:tab pos="457200" algn="l"/>
              </a:tabLst>
              <a:defRPr/>
            </a:pPr>
            <a:r>
              <a:rPr lang="ru-RU" sz="1600" dirty="0">
                <a:latin typeface="Georgia" pitchFamily="18" charset="0"/>
                <a:ea typeface="Calibri" panose="020F0502020204030204" pitchFamily="34" charset="0"/>
                <a:cs typeface="Times New Roman" panose="02020603050405020304" pitchFamily="18" charset="0"/>
              </a:rPr>
              <a:t>решить</a:t>
            </a:r>
            <a:r>
              <a:rPr lang="ru-RU" sz="1600" dirty="0">
                <a:latin typeface="Georgia" pitchFamily="18" charset="0"/>
                <a:ea typeface="Calibri" panose="020F0502020204030204" pitchFamily="34" charset="0"/>
                <a:cs typeface="Times New Roman" panose="02020603050405020304" pitchFamily="18" charset="0"/>
              </a:rPr>
              <a:t>, будет ли ТОС юридическим </a:t>
            </a:r>
            <a:r>
              <a:rPr lang="ru-RU" sz="1600" dirty="0">
                <a:latin typeface="Georgia" pitchFamily="18" charset="0"/>
                <a:ea typeface="Calibri" panose="020F0502020204030204" pitchFamily="34" charset="0"/>
                <a:cs typeface="Times New Roman" panose="02020603050405020304" pitchFamily="18" charset="0"/>
              </a:rPr>
              <a:t>лицом;</a:t>
            </a:r>
          </a:p>
          <a:p>
            <a:pPr marL="285750" indent="-285750" algn="just" fontAlgn="auto">
              <a:lnSpc>
                <a:spcPct val="115000"/>
              </a:lnSpc>
              <a:spcBef>
                <a:spcPts val="0"/>
              </a:spcBef>
              <a:spcAft>
                <a:spcPts val="0"/>
              </a:spcAft>
              <a:buFont typeface="Wingdings" panose="05000000000000000000" pitchFamily="2" charset="2"/>
              <a:buChar char="Ø"/>
              <a:tabLst>
                <a:tab pos="457200" algn="l"/>
              </a:tabLst>
              <a:defRPr/>
            </a:pPr>
            <a:r>
              <a:rPr lang="ru-RU" sz="1600" dirty="0">
                <a:latin typeface="Georgia" pitchFamily="18" charset="0"/>
                <a:ea typeface="Calibri" panose="020F0502020204030204" pitchFamily="34" charset="0"/>
                <a:cs typeface="Times New Roman" panose="02020603050405020304" pitchFamily="18" charset="0"/>
              </a:rPr>
              <a:t>подготовить </a:t>
            </a:r>
            <a:r>
              <a:rPr lang="ru-RU" sz="1600" dirty="0">
                <a:latin typeface="Georgia" pitchFamily="18" charset="0"/>
                <a:ea typeface="Calibri" panose="020F0502020204030204" pitchFamily="34" charset="0"/>
                <a:cs typeface="Times New Roman" panose="02020603050405020304" pitchFamily="18" charset="0"/>
              </a:rPr>
              <a:t>проект повестки дня учредительного </a:t>
            </a:r>
            <a:r>
              <a:rPr lang="ru-RU" sz="1600" dirty="0">
                <a:latin typeface="Georgia" pitchFamily="18" charset="0"/>
                <a:ea typeface="Calibri" panose="020F0502020204030204" pitchFamily="34" charset="0"/>
                <a:cs typeface="Times New Roman" panose="02020603050405020304" pitchFamily="18" charset="0"/>
              </a:rPr>
              <a:t>мероприятия;</a:t>
            </a:r>
          </a:p>
          <a:p>
            <a:pPr marL="285750" indent="-285750" algn="just" fontAlgn="auto">
              <a:lnSpc>
                <a:spcPct val="115000"/>
              </a:lnSpc>
              <a:spcBef>
                <a:spcPts val="0"/>
              </a:spcBef>
              <a:spcAft>
                <a:spcPts val="0"/>
              </a:spcAft>
              <a:buFont typeface="Wingdings" panose="05000000000000000000" pitchFamily="2" charset="2"/>
              <a:buChar char="Ø"/>
              <a:tabLst>
                <a:tab pos="457200" algn="l"/>
              </a:tabLst>
              <a:defRPr/>
            </a:pPr>
            <a:r>
              <a:rPr lang="ru-RU" sz="1600" dirty="0">
                <a:latin typeface="Georgia" pitchFamily="18" charset="0"/>
                <a:ea typeface="Calibri" panose="020F0502020204030204" pitchFamily="34" charset="0"/>
                <a:cs typeface="Times New Roman" panose="02020603050405020304" pitchFamily="18" charset="0"/>
              </a:rPr>
              <a:t>подготовить </a:t>
            </a:r>
            <a:r>
              <a:rPr lang="ru-RU" sz="1600" dirty="0">
                <a:latin typeface="Georgia" pitchFamily="18" charset="0"/>
                <a:ea typeface="Calibri" panose="020F0502020204030204" pitchFamily="34" charset="0"/>
                <a:cs typeface="Times New Roman" panose="02020603050405020304" pitchFamily="18" charset="0"/>
              </a:rPr>
              <a:t>проект Устава ТОС.</a:t>
            </a:r>
          </a:p>
        </p:txBody>
      </p:sp>
      <p:cxnSp>
        <p:nvCxnSpPr>
          <p:cNvPr id="16" name="Прямая со стрелкой 15"/>
          <p:cNvCxnSpPr>
            <a:stCxn id="13" idx="3"/>
            <a:endCxn id="15" idx="0"/>
          </p:cNvCxnSpPr>
          <p:nvPr/>
        </p:nvCxnSpPr>
        <p:spPr>
          <a:xfrm>
            <a:off x="4054475" y="2179638"/>
            <a:ext cx="4625975" cy="8175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9465" name="Рисунок 16"/>
          <p:cNvPicPr>
            <a:picLocks noChangeAspect="1"/>
          </p:cNvPicPr>
          <p:nvPr/>
        </p:nvPicPr>
        <p:blipFill>
          <a:blip r:embed="rId4"/>
          <a:srcRect/>
          <a:stretch>
            <a:fillRect/>
          </a:stretch>
        </p:blipFill>
        <p:spPr bwMode="auto">
          <a:xfrm>
            <a:off x="438150" y="3595688"/>
            <a:ext cx="3519488" cy="252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0483"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Второй шаг</a:t>
            </a:r>
            <a:endParaRPr lang="ru-RU" sz="500">
              <a:solidFill>
                <a:schemeClr val="bg1"/>
              </a:solidFill>
              <a:latin typeface="Georgia" pitchFamily="18" charset="0"/>
            </a:endParaRPr>
          </a:p>
        </p:txBody>
      </p:sp>
      <p:sp>
        <p:nvSpPr>
          <p:cNvPr id="24" name="Прямоугольник 23"/>
          <p:cNvSpPr/>
          <p:nvPr/>
        </p:nvSpPr>
        <p:spPr>
          <a:xfrm>
            <a:off x="2489200" y="574675"/>
            <a:ext cx="7200900" cy="7381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C00000"/>
                </a:solidFill>
                <a:latin typeface="Georgia" pitchFamily="18" charset="0"/>
              </a:rPr>
              <a:t>Формы проведения учредительного мероприятия</a:t>
            </a:r>
          </a:p>
          <a:p>
            <a:pPr algn="ctr" fontAlgn="auto">
              <a:spcBef>
                <a:spcPts val="0"/>
              </a:spcBef>
              <a:spcAft>
                <a:spcPts val="0"/>
              </a:spcAft>
              <a:defRPr/>
            </a:pPr>
            <a:r>
              <a:rPr lang="ru-RU" sz="1400" b="1" i="1" dirty="0">
                <a:solidFill>
                  <a:srgbClr val="C00000"/>
                </a:solidFill>
                <a:latin typeface="Georgia" pitchFamily="18" charset="0"/>
              </a:rPr>
              <a:t>(точно устанавливается в Уставе муниципального образования </a:t>
            </a:r>
            <a:endParaRPr lang="ru-RU" sz="1400" b="1" i="1" dirty="0">
              <a:solidFill>
                <a:srgbClr val="C00000"/>
              </a:solidFill>
              <a:latin typeface="Georgia" pitchFamily="18" charset="0"/>
            </a:endParaRPr>
          </a:p>
          <a:p>
            <a:pPr algn="ctr" fontAlgn="auto">
              <a:spcBef>
                <a:spcPts val="0"/>
              </a:spcBef>
              <a:spcAft>
                <a:spcPts val="0"/>
              </a:spcAft>
              <a:defRPr/>
            </a:pPr>
            <a:r>
              <a:rPr lang="ru-RU" sz="1400" b="1" i="1" dirty="0">
                <a:solidFill>
                  <a:srgbClr val="C00000"/>
                </a:solidFill>
                <a:latin typeface="Georgia" pitchFamily="18" charset="0"/>
              </a:rPr>
              <a:t>либо </a:t>
            </a:r>
            <a:r>
              <a:rPr lang="ru-RU" sz="1400" b="1" i="1" dirty="0">
                <a:solidFill>
                  <a:srgbClr val="C00000"/>
                </a:solidFill>
                <a:latin typeface="Georgia" pitchFamily="18" charset="0"/>
              </a:rPr>
              <a:t>в муниципальном нормативном акте)</a:t>
            </a:r>
          </a:p>
        </p:txBody>
      </p:sp>
      <p:sp>
        <p:nvSpPr>
          <p:cNvPr id="26" name="Прямоугольник 25"/>
          <p:cNvSpPr/>
          <p:nvPr/>
        </p:nvSpPr>
        <p:spPr>
          <a:xfrm>
            <a:off x="338138" y="2103438"/>
            <a:ext cx="5029200" cy="3079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70C0"/>
                </a:solidFill>
                <a:latin typeface="Georgia" pitchFamily="18" charset="0"/>
              </a:rPr>
              <a:t>СОБРАНИЕ ГРАЖДАН</a:t>
            </a:r>
          </a:p>
        </p:txBody>
      </p:sp>
      <p:sp>
        <p:nvSpPr>
          <p:cNvPr id="27" name="Прямоугольник 26"/>
          <p:cNvSpPr/>
          <p:nvPr/>
        </p:nvSpPr>
        <p:spPr>
          <a:xfrm>
            <a:off x="6781800" y="2103438"/>
            <a:ext cx="5087938" cy="11684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70C0"/>
                </a:solidFill>
                <a:latin typeface="Georgia" pitchFamily="18" charset="0"/>
              </a:rPr>
              <a:t>КОНФЕРЕНЦИЯ ГРАЖДАН</a:t>
            </a:r>
          </a:p>
          <a:p>
            <a:pPr algn="just" fontAlgn="auto">
              <a:spcBef>
                <a:spcPts val="0"/>
              </a:spcBef>
              <a:spcAft>
                <a:spcPts val="0"/>
              </a:spcAft>
              <a:defRPr/>
            </a:pPr>
            <a:r>
              <a:rPr lang="ru-RU" sz="1400" i="1" dirty="0">
                <a:latin typeface="Georgia" pitchFamily="18" charset="0"/>
              </a:rPr>
              <a:t>проводится при численности граждан, достигших 16-летнего возраста, проживающих на соответствующей территории, свыше численности, необходимой для проведения собрания.</a:t>
            </a:r>
          </a:p>
        </p:txBody>
      </p:sp>
      <p:sp>
        <p:nvSpPr>
          <p:cNvPr id="28" name="Прямоугольник 27"/>
          <p:cNvSpPr/>
          <p:nvPr/>
        </p:nvSpPr>
        <p:spPr>
          <a:xfrm>
            <a:off x="330200" y="3667125"/>
            <a:ext cx="5046663" cy="11699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ru-RU" sz="1400" dirty="0">
                <a:latin typeface="Georgia" pitchFamily="18" charset="0"/>
              </a:rPr>
              <a:t>Например: при численности граждан, достигших 16-летнего возраста, проживающих на соответствующей территории, до ___ человек (устанавливается Уставом МО, муниципальными нормативными правовыми актами)</a:t>
            </a:r>
            <a:endParaRPr lang="ru-RU" sz="1400" dirty="0">
              <a:latin typeface="Georgia" pitchFamily="18" charset="0"/>
              <a:ea typeface="Times New Roman" panose="02020603050405020304" pitchFamily="18" charset="0"/>
            </a:endParaRPr>
          </a:p>
        </p:txBody>
      </p:sp>
      <p:sp>
        <p:nvSpPr>
          <p:cNvPr id="29" name="Прямоугольник 28"/>
          <p:cNvSpPr/>
          <p:nvPr/>
        </p:nvSpPr>
        <p:spPr>
          <a:xfrm>
            <a:off x="6824663" y="3665538"/>
            <a:ext cx="5037137" cy="24622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ru-RU" sz="1400" dirty="0">
                <a:latin typeface="Georgia" pitchFamily="18" charset="0"/>
              </a:rPr>
              <a:t>В </a:t>
            </a:r>
            <a:r>
              <a:rPr lang="ru-RU" sz="1400" dirty="0">
                <a:latin typeface="Georgia" pitchFamily="18" charset="0"/>
              </a:rPr>
              <a:t>порядке проведения учредительной конференции  должны быть установлены нормы представительства:</a:t>
            </a:r>
          </a:p>
          <a:p>
            <a:pPr fontAlgn="auto">
              <a:spcBef>
                <a:spcPts val="0"/>
              </a:spcBef>
              <a:spcAft>
                <a:spcPts val="0"/>
              </a:spcAft>
              <a:defRPr/>
            </a:pPr>
            <a:r>
              <a:rPr lang="ru-RU" sz="1400" u="sng" dirty="0">
                <a:latin typeface="Georgia" pitchFamily="18" charset="0"/>
              </a:rPr>
              <a:t>Например</a:t>
            </a:r>
            <a:r>
              <a:rPr lang="en-US" sz="1400" u="sng" dirty="0">
                <a:latin typeface="Georgia" pitchFamily="18" charset="0"/>
              </a:rPr>
              <a:t>:</a:t>
            </a:r>
            <a:endParaRPr lang="ru-RU" sz="1400" dirty="0">
              <a:latin typeface="Georgia" pitchFamily="18" charset="0"/>
            </a:endParaRPr>
          </a:p>
          <a:p>
            <a:pPr fontAlgn="auto">
              <a:spcBef>
                <a:spcPts val="0"/>
              </a:spcBef>
              <a:spcAft>
                <a:spcPts val="0"/>
              </a:spcAft>
              <a:defRPr/>
            </a:pPr>
            <a:r>
              <a:rPr lang="ru-RU" sz="1400" dirty="0">
                <a:latin typeface="Georgia" pitchFamily="18" charset="0"/>
              </a:rPr>
              <a:t>100-300 чел-к               1 делегат от 10 чел-к</a:t>
            </a:r>
          </a:p>
          <a:p>
            <a:pPr fontAlgn="auto">
              <a:spcBef>
                <a:spcPts val="0"/>
              </a:spcBef>
              <a:spcAft>
                <a:spcPts val="0"/>
              </a:spcAft>
              <a:defRPr/>
            </a:pPr>
            <a:r>
              <a:rPr lang="ru-RU" sz="1400" dirty="0">
                <a:latin typeface="Georgia" pitchFamily="18" charset="0"/>
              </a:rPr>
              <a:t>301-600 чел-к               1 делегат от 20 чел-к</a:t>
            </a:r>
          </a:p>
          <a:p>
            <a:pPr fontAlgn="auto">
              <a:spcBef>
                <a:spcPts val="0"/>
              </a:spcBef>
              <a:spcAft>
                <a:spcPts val="0"/>
              </a:spcAft>
              <a:defRPr/>
            </a:pPr>
            <a:r>
              <a:rPr lang="ru-RU" sz="1400" dirty="0">
                <a:latin typeface="Georgia" pitchFamily="18" charset="0"/>
              </a:rPr>
              <a:t>601-1000 чел-к             1 делегат от 25 чел-к</a:t>
            </a:r>
          </a:p>
          <a:p>
            <a:pPr fontAlgn="auto">
              <a:spcBef>
                <a:spcPts val="0"/>
              </a:spcBef>
              <a:spcAft>
                <a:spcPts val="0"/>
              </a:spcAft>
              <a:defRPr/>
            </a:pPr>
            <a:r>
              <a:rPr lang="ru-RU" sz="1400" dirty="0">
                <a:latin typeface="Georgia" pitchFamily="18" charset="0"/>
              </a:rPr>
              <a:t>1001-2000 чел-к          1 делегат от 50 чел-к</a:t>
            </a:r>
          </a:p>
          <a:p>
            <a:pPr fontAlgn="auto">
              <a:spcBef>
                <a:spcPts val="0"/>
              </a:spcBef>
              <a:spcAft>
                <a:spcPts val="0"/>
              </a:spcAft>
              <a:defRPr/>
            </a:pPr>
            <a:r>
              <a:rPr lang="ru-RU" sz="1400" dirty="0">
                <a:latin typeface="Georgia" pitchFamily="18" charset="0"/>
              </a:rPr>
              <a:t>2001-10000 чел-к       1 делегат от 100 чел-к</a:t>
            </a:r>
          </a:p>
          <a:p>
            <a:pPr fontAlgn="auto">
              <a:spcBef>
                <a:spcPts val="0"/>
              </a:spcBef>
              <a:spcAft>
                <a:spcPts val="0"/>
              </a:spcAft>
              <a:defRPr/>
            </a:pPr>
            <a:r>
              <a:rPr lang="ru-RU" sz="1400" dirty="0">
                <a:latin typeface="Georgia" pitchFamily="18" charset="0"/>
              </a:rPr>
              <a:t>10001-15000 чел-к     1 делегат от 150 чел-к</a:t>
            </a:r>
          </a:p>
          <a:p>
            <a:pPr fontAlgn="auto">
              <a:spcBef>
                <a:spcPts val="0"/>
              </a:spcBef>
              <a:spcAft>
                <a:spcPts val="0"/>
              </a:spcAft>
              <a:defRPr/>
            </a:pPr>
            <a:r>
              <a:rPr lang="ru-RU" sz="1400" dirty="0">
                <a:latin typeface="Georgia" pitchFamily="18" charset="0"/>
              </a:rPr>
              <a:t>15001-20000 чел-к     1 делегат от 200 чел-к</a:t>
            </a:r>
          </a:p>
          <a:p>
            <a:pPr fontAlgn="auto">
              <a:spcBef>
                <a:spcPts val="0"/>
              </a:spcBef>
              <a:spcAft>
                <a:spcPts val="0"/>
              </a:spcAft>
              <a:defRPr/>
            </a:pPr>
            <a:r>
              <a:rPr lang="ru-RU" sz="1400" dirty="0">
                <a:latin typeface="Georgia" pitchFamily="18" charset="0"/>
              </a:rPr>
              <a:t>20001-30000 чел-к    1 делегат от 300 чел-к</a:t>
            </a:r>
          </a:p>
        </p:txBody>
      </p:sp>
      <p:cxnSp>
        <p:nvCxnSpPr>
          <p:cNvPr id="30" name="Прямая со стрелкой 29"/>
          <p:cNvCxnSpPr>
            <a:stCxn id="26" idx="2"/>
            <a:endCxn id="28" idx="0"/>
          </p:cNvCxnSpPr>
          <p:nvPr/>
        </p:nvCxnSpPr>
        <p:spPr>
          <a:xfrm>
            <a:off x="2852738" y="2411413"/>
            <a:ext cx="0" cy="12557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Прямая со стрелкой 30"/>
          <p:cNvCxnSpPr>
            <a:stCxn id="27" idx="2"/>
            <a:endCxn id="29" idx="0"/>
          </p:cNvCxnSpPr>
          <p:nvPr/>
        </p:nvCxnSpPr>
        <p:spPr>
          <a:xfrm>
            <a:off x="9326563" y="3271838"/>
            <a:ext cx="15875" cy="3937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Прямая со стрелкой 31"/>
          <p:cNvCxnSpPr>
            <a:stCxn id="24" idx="2"/>
            <a:endCxn id="26" idx="0"/>
          </p:cNvCxnSpPr>
          <p:nvPr/>
        </p:nvCxnSpPr>
        <p:spPr>
          <a:xfrm flipH="1">
            <a:off x="2852738" y="1312863"/>
            <a:ext cx="3236912" cy="7905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Прямая со стрелкой 32"/>
          <p:cNvCxnSpPr>
            <a:stCxn id="24" idx="2"/>
            <a:endCxn id="27" idx="0"/>
          </p:cNvCxnSpPr>
          <p:nvPr/>
        </p:nvCxnSpPr>
        <p:spPr>
          <a:xfrm>
            <a:off x="6089650" y="1312863"/>
            <a:ext cx="3236913" cy="7905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Рисунок 8"/>
          <p:cNvPicPr>
            <a:picLocks noChangeAspect="1"/>
          </p:cNvPicPr>
          <p:nvPr/>
        </p:nvPicPr>
        <p:blipFill>
          <a:blip r:embed="rId2"/>
          <a:srcRect/>
          <a:stretch>
            <a:fillRect/>
          </a:stretch>
        </p:blipFill>
        <p:spPr bwMode="auto">
          <a:xfrm>
            <a:off x="11682413" y="6419850"/>
            <a:ext cx="376237" cy="376238"/>
          </a:xfrm>
          <a:prstGeom prst="rect">
            <a:avLst/>
          </a:prstGeom>
          <a:noFill/>
          <a:ln w="9525">
            <a:noFill/>
            <a:miter lim="800000"/>
            <a:headEnd/>
            <a:tailEnd/>
          </a:ln>
        </p:spPr>
      </p:pic>
      <p:sp>
        <p:nvSpPr>
          <p:cNvPr id="21507" name="TextBox 24"/>
          <p:cNvSpPr txBox="1">
            <a:spLocks noChangeArrowheads="1"/>
          </p:cNvSpPr>
          <p:nvPr/>
        </p:nvSpPr>
        <p:spPr bwMode="auto">
          <a:xfrm>
            <a:off x="330200" y="0"/>
            <a:ext cx="6002338" cy="446088"/>
          </a:xfrm>
          <a:prstGeom prst="rect">
            <a:avLst/>
          </a:prstGeom>
          <a:solidFill>
            <a:srgbClr val="0070C0"/>
          </a:solidFill>
          <a:ln w="9525">
            <a:noFill/>
            <a:miter lim="800000"/>
            <a:headEnd/>
            <a:tailEnd/>
          </a:ln>
        </p:spPr>
        <p:txBody>
          <a:bodyPr>
            <a:spAutoFit/>
          </a:bodyPr>
          <a:lstStyle/>
          <a:p>
            <a:endParaRPr lang="ru-RU" sz="500">
              <a:solidFill>
                <a:schemeClr val="bg1"/>
              </a:solidFill>
              <a:latin typeface="Georgia" pitchFamily="18" charset="0"/>
            </a:endParaRPr>
          </a:p>
          <a:p>
            <a:r>
              <a:rPr lang="ru-RU">
                <a:solidFill>
                  <a:schemeClr val="bg1"/>
                </a:solidFill>
                <a:latin typeface="Georgia" pitchFamily="18" charset="0"/>
              </a:rPr>
              <a:t>Третий шаг</a:t>
            </a:r>
            <a:endParaRPr lang="ru-RU" sz="500">
              <a:solidFill>
                <a:schemeClr val="bg1"/>
              </a:solidFill>
              <a:latin typeface="Georgia" pitchFamily="18" charset="0"/>
            </a:endParaRPr>
          </a:p>
        </p:txBody>
      </p:sp>
      <p:sp>
        <p:nvSpPr>
          <p:cNvPr id="13" name="Прямоугольник 12"/>
          <p:cNvSpPr/>
          <p:nvPr/>
        </p:nvSpPr>
        <p:spPr>
          <a:xfrm>
            <a:off x="325438" y="736600"/>
            <a:ext cx="4572000" cy="646113"/>
          </a:xfrm>
          <a:prstGeom prst="rect">
            <a:avLst/>
          </a:prstGeom>
        </p:spPr>
        <p:txBody>
          <a:bodyPr>
            <a:spAutoFit/>
          </a:bodyPr>
          <a:lstStyle/>
          <a:p>
            <a:pPr fontAlgn="auto">
              <a:spcBef>
                <a:spcPts val="0"/>
              </a:spcBef>
              <a:spcAft>
                <a:spcPts val="0"/>
              </a:spcAft>
              <a:defRPr/>
            </a:pPr>
            <a:r>
              <a:rPr lang="ru-RU" b="1" dirty="0">
                <a:solidFill>
                  <a:schemeClr val="tx1">
                    <a:lumMod val="85000"/>
                    <a:lumOff val="15000"/>
                  </a:schemeClr>
                </a:solidFill>
                <a:latin typeface="Georgia" pitchFamily="18" charset="0"/>
                <a:cs typeface="+mn-cs"/>
              </a:rPr>
              <a:t>Подготовка к учредительному </a:t>
            </a:r>
            <a:r>
              <a:rPr lang="ru-RU" b="1" dirty="0">
                <a:solidFill>
                  <a:schemeClr val="tx1">
                    <a:lumMod val="85000"/>
                    <a:lumOff val="15000"/>
                  </a:schemeClr>
                </a:solidFill>
                <a:latin typeface="Georgia" pitchFamily="18" charset="0"/>
                <a:cs typeface="+mn-cs"/>
              </a:rPr>
              <a:t>мероприятию</a:t>
            </a:r>
            <a:endParaRPr lang="ru-RU" dirty="0">
              <a:solidFill>
                <a:schemeClr val="tx1">
                  <a:lumMod val="85000"/>
                  <a:lumOff val="15000"/>
                </a:schemeClr>
              </a:solidFill>
              <a:latin typeface="Georgia" pitchFamily="18" charset="0"/>
              <a:cs typeface="+mn-cs"/>
            </a:endParaRPr>
          </a:p>
        </p:txBody>
      </p:sp>
      <p:pic>
        <p:nvPicPr>
          <p:cNvPr id="21509" name="Рисунок 13"/>
          <p:cNvPicPr>
            <a:picLocks noChangeAspect="1"/>
          </p:cNvPicPr>
          <p:nvPr/>
        </p:nvPicPr>
        <p:blipFill>
          <a:blip r:embed="rId3"/>
          <a:srcRect/>
          <a:stretch>
            <a:fillRect/>
          </a:stretch>
        </p:blipFill>
        <p:spPr bwMode="auto">
          <a:xfrm>
            <a:off x="5969000" y="703263"/>
            <a:ext cx="896938" cy="1019175"/>
          </a:xfrm>
          <a:prstGeom prst="rect">
            <a:avLst/>
          </a:prstGeom>
          <a:noFill/>
          <a:ln w="9525">
            <a:noFill/>
            <a:miter lim="800000"/>
            <a:headEnd/>
            <a:tailEnd/>
          </a:ln>
        </p:spPr>
      </p:pic>
      <p:sp>
        <p:nvSpPr>
          <p:cNvPr id="15" name="Прямоугольник 14"/>
          <p:cNvSpPr/>
          <p:nvPr/>
        </p:nvSpPr>
        <p:spPr>
          <a:xfrm>
            <a:off x="6948488" y="782638"/>
            <a:ext cx="4895850" cy="8143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28600" algn="just" fontAlgn="auto">
              <a:lnSpc>
                <a:spcPct val="115000"/>
              </a:lnSpc>
              <a:spcBef>
                <a:spcPts val="0"/>
              </a:spcBef>
              <a:spcAft>
                <a:spcPts val="0"/>
              </a:spcAft>
              <a:defRPr/>
            </a:pPr>
            <a:r>
              <a:rPr lang="ru-RU" sz="1400" dirty="0">
                <a:latin typeface="Georgia" pitchFamily="18" charset="0"/>
                <a:ea typeface="Calibri" panose="020F0502020204030204" pitchFamily="34" charset="0"/>
                <a:cs typeface="Times New Roman" panose="02020603050405020304" pitchFamily="18" charset="0"/>
              </a:rPr>
              <a:t>заблаговременно </a:t>
            </a:r>
            <a:r>
              <a:rPr lang="ru-RU" sz="1400" dirty="0">
                <a:latin typeface="Georgia" pitchFamily="18" charset="0"/>
                <a:ea typeface="Calibri" panose="020F0502020204030204" pitchFamily="34" charset="0"/>
                <a:cs typeface="Times New Roman" panose="02020603050405020304" pitchFamily="18" charset="0"/>
              </a:rPr>
              <a:t>оповестить  о проведении учредительного мероприятия жителей и органы МСУ (например, местную администрацию).</a:t>
            </a:r>
          </a:p>
        </p:txBody>
      </p:sp>
      <p:sp>
        <p:nvSpPr>
          <p:cNvPr id="16" name="Прямоугольник 15"/>
          <p:cNvSpPr/>
          <p:nvPr/>
        </p:nvSpPr>
        <p:spPr>
          <a:xfrm>
            <a:off x="1076325" y="2008188"/>
            <a:ext cx="10066338" cy="35401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1400" b="1" dirty="0">
                <a:solidFill>
                  <a:srgbClr val="0070C0"/>
                </a:solidFill>
                <a:latin typeface="Georgia" pitchFamily="18" charset="0"/>
              </a:rPr>
              <a:t>СОБРАНИЕ </a:t>
            </a:r>
            <a:r>
              <a:rPr lang="ru-RU" sz="1400" b="1" dirty="0">
                <a:solidFill>
                  <a:srgbClr val="0070C0"/>
                </a:solidFill>
                <a:latin typeface="Georgia" pitchFamily="18" charset="0"/>
              </a:rPr>
              <a:t>ГРАЖДАН</a:t>
            </a:r>
          </a:p>
          <a:p>
            <a:pPr marL="342900" indent="-342900" algn="just" fontAlgn="auto">
              <a:spcBef>
                <a:spcPts val="0"/>
              </a:spcBef>
              <a:spcAft>
                <a:spcPts val="0"/>
              </a:spcAft>
              <a:buFont typeface="+mj-lt"/>
              <a:buAutoNum type="arabicPeriod"/>
              <a:defRPr/>
            </a:pPr>
            <a:r>
              <a:rPr lang="ru-RU" sz="1400" b="1" dirty="0">
                <a:solidFill>
                  <a:srgbClr val="C00000"/>
                </a:solidFill>
                <a:latin typeface="Georgia" pitchFamily="18" charset="0"/>
              </a:rPr>
              <a:t>Оповестить </a:t>
            </a:r>
            <a:r>
              <a:rPr lang="ru-RU" sz="1400" b="1" dirty="0">
                <a:solidFill>
                  <a:srgbClr val="C00000"/>
                </a:solidFill>
                <a:latin typeface="Georgia" pitchFamily="18" charset="0"/>
              </a:rPr>
              <a:t>жителей о проведении собрания</a:t>
            </a:r>
            <a:r>
              <a:rPr lang="ru-RU" sz="1400" b="1" dirty="0">
                <a:solidFill>
                  <a:srgbClr val="C00000"/>
                </a:solidFill>
                <a:latin typeface="Georgia" pitchFamily="18" charset="0"/>
              </a:rPr>
              <a:t>.</a:t>
            </a:r>
          </a:p>
          <a:p>
            <a:pPr algn="just" fontAlgn="auto">
              <a:spcBef>
                <a:spcPts val="0"/>
              </a:spcBef>
              <a:spcAft>
                <a:spcPts val="0"/>
              </a:spcAft>
              <a:defRPr/>
            </a:pPr>
            <a:endParaRPr lang="ru-RU" sz="1400" dirty="0">
              <a:latin typeface="Georgia" pitchFamily="18" charset="0"/>
            </a:endParaRPr>
          </a:p>
          <a:p>
            <a:pPr algn="just" fontAlgn="auto">
              <a:spcBef>
                <a:spcPts val="0"/>
              </a:spcBef>
              <a:spcAft>
                <a:spcPts val="0"/>
              </a:spcAft>
              <a:defRPr/>
            </a:pPr>
            <a:r>
              <a:rPr lang="ru-RU" sz="1400" dirty="0">
                <a:latin typeface="Georgia" pitchFamily="18" charset="0"/>
              </a:rPr>
              <a:t>Способы </a:t>
            </a:r>
            <a:r>
              <a:rPr lang="ru-RU" sz="1400" dirty="0">
                <a:latin typeface="Georgia" pitchFamily="18" charset="0"/>
              </a:rPr>
              <a:t>оповещения:</a:t>
            </a:r>
          </a:p>
          <a:p>
            <a:pPr marL="285750" indent="-285750" algn="just" fontAlgn="auto">
              <a:spcBef>
                <a:spcPts val="0"/>
              </a:spcBef>
              <a:spcAft>
                <a:spcPts val="0"/>
              </a:spcAft>
              <a:buFont typeface="Wingdings" panose="05000000000000000000" pitchFamily="2" charset="2"/>
              <a:buChar char="ü"/>
              <a:defRPr/>
            </a:pPr>
            <a:r>
              <a:rPr lang="ru-RU" sz="1400" dirty="0">
                <a:latin typeface="Georgia" pitchFamily="18" charset="0"/>
              </a:rPr>
              <a:t>размещением </a:t>
            </a:r>
            <a:r>
              <a:rPr lang="ru-RU" sz="1400" dirty="0">
                <a:latin typeface="Georgia" pitchFamily="18" charset="0"/>
              </a:rPr>
              <a:t>(вывешиванием) в общедоступным местах </a:t>
            </a:r>
            <a:r>
              <a:rPr lang="ru-RU" sz="1400" dirty="0">
                <a:latin typeface="Georgia" pitchFamily="18" charset="0"/>
              </a:rPr>
              <a:t>объявления;</a:t>
            </a:r>
          </a:p>
          <a:p>
            <a:pPr marL="285750" indent="-285750" algn="just" fontAlgn="auto">
              <a:spcBef>
                <a:spcPts val="0"/>
              </a:spcBef>
              <a:spcAft>
                <a:spcPts val="0"/>
              </a:spcAft>
              <a:buFont typeface="Wingdings" panose="05000000000000000000" pitchFamily="2" charset="2"/>
              <a:buChar char="ü"/>
              <a:defRPr/>
            </a:pPr>
            <a:r>
              <a:rPr lang="ru-RU" sz="1400" dirty="0">
                <a:latin typeface="Georgia" pitchFamily="18" charset="0"/>
              </a:rPr>
              <a:t>поименное </a:t>
            </a:r>
            <a:r>
              <a:rPr lang="ru-RU" sz="1400" dirty="0">
                <a:latin typeface="Georgia" pitchFamily="18" charset="0"/>
              </a:rPr>
              <a:t>оповещение - доведение указанной информации до сведения каждого жителя соответствующей </a:t>
            </a:r>
            <a:r>
              <a:rPr lang="ru-RU" sz="1400" dirty="0">
                <a:latin typeface="Georgia" pitchFamily="18" charset="0"/>
              </a:rPr>
              <a:t>территории;</a:t>
            </a:r>
          </a:p>
          <a:p>
            <a:pPr marL="285750" indent="-285750" algn="just" fontAlgn="auto">
              <a:spcBef>
                <a:spcPts val="0"/>
              </a:spcBef>
              <a:spcAft>
                <a:spcPts val="0"/>
              </a:spcAft>
              <a:buFont typeface="Wingdings" panose="05000000000000000000" pitchFamily="2" charset="2"/>
              <a:buChar char="ü"/>
              <a:defRPr/>
            </a:pPr>
            <a:r>
              <a:rPr lang="ru-RU" sz="1400" dirty="0">
                <a:latin typeface="Georgia" pitchFamily="18" charset="0"/>
              </a:rPr>
              <a:t>опубликование </a:t>
            </a:r>
            <a:r>
              <a:rPr lang="ru-RU" sz="1400" dirty="0">
                <a:latin typeface="Georgia" pitchFamily="18" charset="0"/>
              </a:rPr>
              <a:t>объявления в средствах массовой информации.</a:t>
            </a:r>
          </a:p>
          <a:p>
            <a:pPr algn="just" fontAlgn="auto">
              <a:spcBef>
                <a:spcPts val="0"/>
              </a:spcBef>
              <a:spcAft>
                <a:spcPts val="0"/>
              </a:spcAft>
              <a:defRPr/>
            </a:pPr>
            <a:r>
              <a:rPr lang="ru-RU" sz="1400" dirty="0">
                <a:latin typeface="Georgia" pitchFamily="18" charset="0"/>
              </a:rPr>
              <a:t>В </a:t>
            </a:r>
            <a:r>
              <a:rPr lang="ru-RU" sz="1400" b="1" dirty="0">
                <a:latin typeface="Georgia" pitchFamily="18" charset="0"/>
              </a:rPr>
              <a:t>объявлении</a:t>
            </a:r>
            <a:r>
              <a:rPr lang="ru-RU" sz="1400" dirty="0">
                <a:latin typeface="Georgia" pitchFamily="18" charset="0"/>
              </a:rPr>
              <a:t> обязательно должна содержаться  следующая </a:t>
            </a:r>
            <a:r>
              <a:rPr lang="ru-RU" sz="1400" dirty="0">
                <a:latin typeface="Georgia" pitchFamily="18" charset="0"/>
              </a:rPr>
              <a:t>информация:</a:t>
            </a:r>
          </a:p>
          <a:p>
            <a:pPr algn="just" fontAlgn="auto">
              <a:spcBef>
                <a:spcPts val="0"/>
              </a:spcBef>
              <a:spcAft>
                <a:spcPts val="0"/>
              </a:spcAft>
              <a:defRPr/>
            </a:pPr>
            <a:r>
              <a:rPr lang="ru-RU" sz="1400" dirty="0">
                <a:latin typeface="Georgia" pitchFamily="18" charset="0"/>
              </a:rPr>
              <a:t>дата</a:t>
            </a:r>
            <a:r>
              <a:rPr lang="ru-RU" sz="1400" dirty="0">
                <a:latin typeface="Georgia" pitchFamily="18" charset="0"/>
              </a:rPr>
              <a:t>, время, место проведения </a:t>
            </a:r>
            <a:r>
              <a:rPr lang="ru-RU" sz="1400" dirty="0">
                <a:latin typeface="Georgia" pitchFamily="18" charset="0"/>
              </a:rPr>
              <a:t>собрания;</a:t>
            </a:r>
          </a:p>
          <a:p>
            <a:pPr algn="just" fontAlgn="auto">
              <a:spcBef>
                <a:spcPts val="0"/>
              </a:spcBef>
              <a:spcAft>
                <a:spcPts val="0"/>
              </a:spcAft>
              <a:defRPr/>
            </a:pPr>
            <a:r>
              <a:rPr lang="ru-RU" sz="1400" dirty="0">
                <a:latin typeface="Georgia" pitchFamily="18" charset="0"/>
              </a:rPr>
              <a:t>повестка дня;</a:t>
            </a:r>
          </a:p>
          <a:p>
            <a:pPr algn="just" fontAlgn="auto">
              <a:spcBef>
                <a:spcPts val="0"/>
              </a:spcBef>
              <a:spcAft>
                <a:spcPts val="0"/>
              </a:spcAft>
              <a:defRPr/>
            </a:pPr>
            <a:r>
              <a:rPr lang="ru-RU" sz="1400" dirty="0">
                <a:latin typeface="Georgia" pitchFamily="18" charset="0"/>
              </a:rPr>
              <a:t>адрес</a:t>
            </a:r>
            <a:r>
              <a:rPr lang="ru-RU" sz="1400" dirty="0">
                <a:latin typeface="Georgia" pitchFamily="18" charset="0"/>
              </a:rPr>
              <a:t>,  где можно ознакомиться с проектом Устава  ТОС и иными документами</a:t>
            </a:r>
            <a:r>
              <a:rPr lang="ru-RU" sz="1400" dirty="0">
                <a:latin typeface="Georgia" pitchFamily="18" charset="0"/>
              </a:rPr>
              <a:t>.</a:t>
            </a:r>
          </a:p>
          <a:p>
            <a:pPr algn="just" fontAlgn="auto">
              <a:spcBef>
                <a:spcPts val="0"/>
              </a:spcBef>
              <a:spcAft>
                <a:spcPts val="0"/>
              </a:spcAft>
              <a:defRPr/>
            </a:pPr>
            <a:r>
              <a:rPr lang="ru-RU" sz="1400" b="1" dirty="0">
                <a:solidFill>
                  <a:srgbClr val="C00000"/>
                </a:solidFill>
                <a:latin typeface="Georgia" pitchFamily="18" charset="0"/>
              </a:rPr>
              <a:t>В случае поступления от жителей, проживающих на соответствующей  территории, предложений и замечаний к Уставу ТОС внести данный вопрос на повестку дня учредительного собрания.</a:t>
            </a:r>
          </a:p>
          <a:p>
            <a:pPr algn="just" fontAlgn="auto">
              <a:spcBef>
                <a:spcPts val="0"/>
              </a:spcBef>
              <a:spcAft>
                <a:spcPts val="0"/>
              </a:spcAft>
              <a:defRPr/>
            </a:pPr>
            <a:endParaRPr lang="ru-RU" sz="1400" dirty="0">
              <a:latin typeface="Georgia" pitchFamily="18" charset="0"/>
            </a:endParaRPr>
          </a:p>
          <a:p>
            <a:pPr algn="ctr" fontAlgn="auto">
              <a:spcBef>
                <a:spcPts val="0"/>
              </a:spcBef>
              <a:spcAft>
                <a:spcPts val="0"/>
              </a:spcAft>
              <a:defRPr/>
            </a:pPr>
            <a:endParaRPr lang="ru-RU" sz="1400" b="1" dirty="0">
              <a:solidFill>
                <a:srgbClr val="0000CC"/>
              </a:solidFill>
              <a:latin typeface="Georgi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Ретр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BAB94BD4-5D6D-4148-AB57-A4CCF1FD4E0C}"/>
    </a:ext>
  </a:extLst>
</a:theme>
</file>

<file path=docProps/app.xml><?xml version="1.0" encoding="utf-8"?>
<Properties xmlns="http://schemas.openxmlformats.org/officeDocument/2006/extended-properties" xmlns:vt="http://schemas.openxmlformats.org/officeDocument/2006/docPropsVTypes">
  <Template>Retrospect</Template>
  <TotalTime>781</TotalTime>
  <Words>1897</Words>
  <Application>Microsoft Office PowerPoint</Application>
  <PresentationFormat>Произвольный</PresentationFormat>
  <Paragraphs>232</Paragraphs>
  <Slides>23</Slides>
  <Notes>0</Notes>
  <HiddenSlides>0</HiddenSlides>
  <MMClips>0</MMClips>
  <ScaleCrop>false</ScaleCrop>
  <HeadingPairs>
    <vt:vector size="8" baseType="variant">
      <vt:variant>
        <vt:lpstr>Использованные шрифты</vt:lpstr>
      </vt:variant>
      <vt:variant>
        <vt:i4>7</vt:i4>
      </vt:variant>
      <vt:variant>
        <vt:lpstr>Шаблон оформления</vt:lpstr>
      </vt:variant>
      <vt:variant>
        <vt:i4>7</vt:i4>
      </vt:variant>
      <vt:variant>
        <vt:lpstr>Внедренные серверы OLE</vt:lpstr>
      </vt:variant>
      <vt:variant>
        <vt:i4>2</vt:i4>
      </vt:variant>
      <vt:variant>
        <vt:lpstr>Заголовки слайдов</vt:lpstr>
      </vt:variant>
      <vt:variant>
        <vt:i4>23</vt:i4>
      </vt:variant>
    </vt:vector>
  </HeadingPairs>
  <TitlesOfParts>
    <vt:vector size="39" baseType="lpstr">
      <vt:lpstr>Calibri</vt:lpstr>
      <vt:lpstr>Arial</vt:lpstr>
      <vt:lpstr>Calibri Light</vt:lpstr>
      <vt:lpstr>Georgia</vt:lpstr>
      <vt:lpstr>Courier New</vt:lpstr>
      <vt:lpstr>Times New Roman</vt:lpstr>
      <vt:lpstr>Wingdings</vt:lpstr>
      <vt:lpstr>Ретро</vt:lpstr>
      <vt:lpstr>Ретро</vt:lpstr>
      <vt:lpstr>Ретро</vt:lpstr>
      <vt:lpstr>Ретро</vt:lpstr>
      <vt:lpstr>Ретро</vt:lpstr>
      <vt:lpstr>Ретро</vt:lpstr>
      <vt:lpstr>Ретро</vt:lpstr>
      <vt:lpstr>Документ</vt:lpstr>
      <vt:lpstr>Диаграмма Microsoft Excel</vt:lpstr>
      <vt:lpstr>7 шагов к созданию  Территориального Общественного Самоуправления</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Company>ВПП "Единая Россия"</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Юдин Захарий Геннадьевич</dc:creator>
  <cp:lastModifiedBy>главный архитектор</cp:lastModifiedBy>
  <cp:revision>45</cp:revision>
  <dcterms:created xsi:type="dcterms:W3CDTF">2020-02-04T12:50:19Z</dcterms:created>
  <dcterms:modified xsi:type="dcterms:W3CDTF">2021-03-15T06:20:21Z</dcterms:modified>
</cp:coreProperties>
</file>