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8315" autoAdjust="0"/>
  </p:normalViewPr>
  <p:slideViewPr>
    <p:cSldViewPr>
      <p:cViewPr>
        <p:scale>
          <a:sx n="70" d="100"/>
          <a:sy n="70" d="100"/>
        </p:scale>
        <p:origin x="-1794" y="-10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 smtClean="0"/>
            <a:t>Налоговые поступления </a:t>
          </a:r>
          <a:endParaRPr lang="ru-RU" sz="2800" dirty="0"/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 smtClean="0"/>
            <a:t>Поступление налогов и сборов,уплачиваемых  в соответствии с налоговым законом.</a:t>
          </a:r>
          <a:endParaRPr lang="ru-RU" sz="2000" dirty="0"/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 smtClean="0"/>
            <a:t>Неналоговые поступления</a:t>
          </a:r>
          <a:endParaRPr lang="ru-RU" dirty="0"/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 smtClean="0"/>
            <a:t>Поступление средств от продажи, аренды имущества</a:t>
          </a:r>
          <a:endParaRPr lang="ru-RU" dirty="0"/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 smtClean="0"/>
            <a:t>Поступление средств от бюджетов других уровней </a:t>
          </a:r>
          <a:endParaRPr lang="ru-RU" dirty="0"/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 smtClean="0"/>
            <a:t>Налоговые – 3750,5</a:t>
          </a:r>
          <a:endParaRPr lang="ru-RU" sz="2000" dirty="0"/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 - 703,4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Дотации – 6474,2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 smtClean="0"/>
            <a:t>Неналоговые –109,9</a:t>
          </a:r>
          <a:endParaRPr lang="ru-RU" sz="2000" dirty="0"/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 smtClean="0"/>
            <a:t>Безвозмездные поступления -  7520,7</a:t>
          </a:r>
          <a:endParaRPr lang="ru-RU" sz="2000" dirty="0"/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Государственная пошлина  - 28,2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 – 376,0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Земельный налог –2544,9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 – 98,0 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 – 3,8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 79,3</a:t>
          </a: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Субвенции -194,6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26,8</a:t>
          </a: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00912E-E864-463D-B7DC-AC3350023774}" type="pres">
      <dgm:prSet presAssocID="{AA3058F0-F8F1-467A-83E7-3B03DA255B0B}" presName="root" presStyleCnt="0"/>
      <dgm:spPr/>
      <dgm:t>
        <a:bodyPr/>
        <a:lstStyle/>
        <a:p>
          <a:endParaRPr lang="ru-RU"/>
        </a:p>
      </dgm:t>
    </dgm:pt>
    <dgm:pt modelId="{76667EB4-92E5-4AE0-A939-BE41CE1CACCC}" type="pres">
      <dgm:prSet presAssocID="{AA3058F0-F8F1-467A-83E7-3B03DA255B0B}" presName="rootComposite" presStyleCnt="0"/>
      <dgm:spPr/>
      <dgm:t>
        <a:bodyPr/>
        <a:lstStyle/>
        <a:p>
          <a:endParaRPr lang="ru-RU"/>
        </a:p>
      </dgm:t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  <dgm:t>
        <a:bodyPr/>
        <a:lstStyle/>
        <a:p>
          <a:endParaRPr lang="ru-RU"/>
        </a:p>
      </dgm:t>
    </dgm:pt>
    <dgm:pt modelId="{E9AA3E0E-34C9-4DA5-B7A9-8A5FDC36D21F}" type="pres">
      <dgm:prSet presAssocID="{AA3058F0-F8F1-467A-83E7-3B03DA255B0B}" presName="rootConnector" presStyleLbl="node1" presStyleIdx="0" presStyleCnt="3"/>
      <dgm:spPr/>
      <dgm:t>
        <a:bodyPr/>
        <a:lstStyle/>
        <a:p>
          <a:endParaRPr lang="ru-RU"/>
        </a:p>
      </dgm:t>
    </dgm:pt>
    <dgm:pt modelId="{9587F6EA-E989-425E-804F-359B1F7F5E15}" type="pres">
      <dgm:prSet presAssocID="{AA3058F0-F8F1-467A-83E7-3B03DA255B0B}" presName="childShape" presStyleCnt="0"/>
      <dgm:spPr/>
      <dgm:t>
        <a:bodyPr/>
        <a:lstStyle/>
        <a:p>
          <a:endParaRPr lang="ru-RU"/>
        </a:p>
      </dgm:t>
    </dgm:pt>
    <dgm:pt modelId="{A59CC3CC-80D2-4FC9-A922-7EB92D5CC5AA}" type="pres">
      <dgm:prSet presAssocID="{6A05285A-DEA6-48C8-840D-C01A83BE757F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3477F87B-EE32-4A16-BF33-88C28AC0C1C1}" type="pres">
      <dgm:prSet presAssocID="{3BF50F54-3B15-49F4-8C66-D8F355BE257B}" presName="childText" presStyleLbl="bgAcc1" presStyleIdx="0" presStyleCnt="10" custScaleX="186196" custScaleY="76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E0E37-0893-4C16-8766-28553D9819A7}" type="pres">
      <dgm:prSet presAssocID="{95E07023-A520-49CC-AA61-0E9A46718DC4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506C068F-64E2-43B3-B249-F43445AE70C1}" type="pres">
      <dgm:prSet presAssocID="{5B13B584-6F59-43B4-92DE-5B50141CDF4F}" presName="childText" presStyleLbl="bgAcc1" presStyleIdx="1" presStyleCnt="10" custScaleX="184310" custScaleY="66643" custLinFactNeighborX="943" custLinFactNeighborY="-8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92774-4337-44EA-85A7-2743DB01EB0C}" type="pres">
      <dgm:prSet presAssocID="{39F05D34-2FF6-4ABA-9039-E76EC159301B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BC839C3A-EC25-43A1-B3F2-9358EF681C57}" type="pres">
      <dgm:prSet presAssocID="{ABE1F6CF-3E92-42D7-822B-0FD03378939C}" presName="childText" presStyleLbl="bgAcc1" presStyleIdx="2" presStyleCnt="10" custScaleX="186196" custScaleY="49901" custLinFactNeighborX="943" custLinFactNeighborY="-12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E63CD-64D4-4712-BBD9-2568B0334412}" type="pres">
      <dgm:prSet presAssocID="{C113D3A3-0B6D-4C7D-BAC2-33AC3D272B54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25E1F553-0AD7-4511-A4F0-A6FB89B539C5}" type="pres">
      <dgm:prSet presAssocID="{5A78D982-F40B-45AC-80DE-140D32CB36A9}" presName="childText" presStyleLbl="bgAcc1" presStyleIdx="3" presStyleCnt="10" custScaleX="185589" custScaleY="46444" custLinFactNeighborX="943" custLinFactNeighborY="-17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586F-5892-41F5-B025-06B5F95EB59C}" type="pres">
      <dgm:prSet presAssocID="{0E12DA9B-667F-4492-8F07-7EA28BB2CD1D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6EBEF172-4AFF-496D-B8B9-038AD119B42E}" type="pres">
      <dgm:prSet presAssocID="{D060704B-D454-4166-A4AD-F49351981423}" presName="childText" presStyleLbl="bgAcc1" presStyleIdx="4" presStyleCnt="10" custScaleX="186196" custScaleY="53214" custLinFactNeighborX="943" custLinFactNeighborY="-19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BDC40-E3A0-4F23-903B-54D23747B1EB}" type="pres">
      <dgm:prSet presAssocID="{5BD11342-5578-428C-97AE-9BEFE2485E27}" presName="root" presStyleCnt="0"/>
      <dgm:spPr/>
      <dgm:t>
        <a:bodyPr/>
        <a:lstStyle/>
        <a:p>
          <a:endParaRPr lang="ru-RU"/>
        </a:p>
      </dgm:t>
    </dgm:pt>
    <dgm:pt modelId="{38CF0F0D-C9B2-4AED-84EF-A7DA2CB0E864}" type="pres">
      <dgm:prSet presAssocID="{5BD11342-5578-428C-97AE-9BEFE2485E27}" presName="rootComposite" presStyleCnt="0"/>
      <dgm:spPr/>
      <dgm:t>
        <a:bodyPr/>
        <a:lstStyle/>
        <a:p>
          <a:endParaRPr lang="ru-RU"/>
        </a:p>
      </dgm:t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  <dgm:t>
        <a:bodyPr/>
        <a:lstStyle/>
        <a:p>
          <a:endParaRPr lang="ru-RU"/>
        </a:p>
      </dgm:t>
    </dgm:pt>
    <dgm:pt modelId="{8C5E7EAA-660E-4FC8-AB57-EDB75BFE470C}" type="pres">
      <dgm:prSet presAssocID="{5BD11342-5578-428C-97AE-9BEFE2485E27}" presName="rootConnector" presStyleLbl="node1" presStyleIdx="1" presStyleCnt="3"/>
      <dgm:spPr/>
      <dgm:t>
        <a:bodyPr/>
        <a:lstStyle/>
        <a:p>
          <a:endParaRPr lang="ru-RU"/>
        </a:p>
      </dgm:t>
    </dgm:pt>
    <dgm:pt modelId="{3355446F-82C5-4852-B9D4-70438B8B8DB6}" type="pres">
      <dgm:prSet presAssocID="{5BD11342-5578-428C-97AE-9BEFE2485E27}" presName="childShape" presStyleCnt="0"/>
      <dgm:spPr/>
      <dgm:t>
        <a:bodyPr/>
        <a:lstStyle/>
        <a:p>
          <a:endParaRPr lang="ru-RU"/>
        </a:p>
      </dgm:t>
    </dgm:pt>
    <dgm:pt modelId="{C8D721BB-A72D-4B23-9E06-F5BBA404AC5D}" type="pres">
      <dgm:prSet presAssocID="{3BA81B7A-9C79-4CA1-8493-010F3C82B2DC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F9016AEA-96C3-48E5-AD07-B1DFC3B76F38}" type="pres">
      <dgm:prSet presAssocID="{207C9F68-76C9-4244-9239-7D160E20540B}" presName="childText" presStyleLbl="bgAcc1" presStyleIdx="5" presStyleCnt="10" custScaleX="177187" custScaleY="165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C52DA-BF69-48CE-A663-8707C90CCB1F}" type="pres">
      <dgm:prSet presAssocID="{9B2357D6-B8D6-499B-9A59-5FB638760CD8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A4179E47-6792-4D9A-87CD-423ED40114A1}" type="pres">
      <dgm:prSet presAssocID="{6D64D55B-3CB6-4DCA-9D1A-7F37B662B2FB}" presName="childText" presStyleLbl="bgAcc1" presStyleIdx="6" presStyleCnt="10" custScaleX="259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1D874-50AC-4DDD-BD84-2789B6D5147B}" type="pres">
      <dgm:prSet presAssocID="{3DF33F22-B023-4AB1-A323-C18FCE02B243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D763B699-115F-400C-85E8-EB8123E170D3}" type="pres">
      <dgm:prSet presAssocID="{126B5EA1-E28A-4846-B772-6FECE0603C30}" presName="childText" presStyleLbl="bgAcc1" presStyleIdx="7" presStyleCnt="10" custScaleX="172268" custScaleY="61157" custLinFactNeighborX="1811" custLinFactNeighborY="6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75054-4D74-460B-99D9-109E19148696}" type="pres">
      <dgm:prSet presAssocID="{07FC1077-2257-410B-833B-4AF9868B96F8}" presName="root" presStyleCnt="0"/>
      <dgm:spPr/>
      <dgm:t>
        <a:bodyPr/>
        <a:lstStyle/>
        <a:p>
          <a:endParaRPr lang="ru-RU"/>
        </a:p>
      </dgm:t>
    </dgm:pt>
    <dgm:pt modelId="{2F0A8657-FD97-4746-943F-1643B438765F}" type="pres">
      <dgm:prSet presAssocID="{07FC1077-2257-410B-833B-4AF9868B96F8}" presName="rootComposite" presStyleCnt="0"/>
      <dgm:spPr/>
      <dgm:t>
        <a:bodyPr/>
        <a:lstStyle/>
        <a:p>
          <a:endParaRPr lang="ru-RU"/>
        </a:p>
      </dgm:t>
    </dgm:pt>
    <dgm:pt modelId="{7A3270BF-9A68-48AB-ABC6-EFF0CDED3C66}" type="pres">
      <dgm:prSet presAssocID="{07FC1077-2257-410B-833B-4AF9868B96F8}" presName="rootText" presStyleLbl="node1" presStyleIdx="2" presStyleCnt="3" custScaleX="126649" custScaleY="106715"/>
      <dgm:spPr/>
      <dgm:t>
        <a:bodyPr/>
        <a:lstStyle/>
        <a:p>
          <a:endParaRPr lang="ru-RU"/>
        </a:p>
      </dgm:t>
    </dgm:pt>
    <dgm:pt modelId="{AF8535CB-7CCC-441F-BD29-4B00EF110080}" type="pres">
      <dgm:prSet presAssocID="{07FC1077-2257-410B-833B-4AF9868B96F8}" presName="rootConnector" presStyleLbl="node1" presStyleIdx="2" presStyleCnt="3"/>
      <dgm:spPr/>
      <dgm:t>
        <a:bodyPr/>
        <a:lstStyle/>
        <a:p>
          <a:endParaRPr lang="ru-RU"/>
        </a:p>
      </dgm:t>
    </dgm:pt>
    <dgm:pt modelId="{2DF7B64B-BEF0-4469-81B7-CAE4DE4C5670}" type="pres">
      <dgm:prSet presAssocID="{07FC1077-2257-410B-833B-4AF9868B96F8}" presName="childShape" presStyleCnt="0"/>
      <dgm:spPr/>
      <dgm:t>
        <a:bodyPr/>
        <a:lstStyle/>
        <a:p>
          <a:endParaRPr lang="ru-RU"/>
        </a:p>
      </dgm:t>
    </dgm:pt>
    <dgm:pt modelId="{29EDFEA0-F7AB-4AA9-84BC-8C976EEEC721}" type="pres">
      <dgm:prSet presAssocID="{E3A6802D-ACFC-4239-B5F6-E3C7872B8D39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8FC12A3B-43CA-497A-80C4-3C0F4A407F49}" type="pres">
      <dgm:prSet presAssocID="{4B1B9589-DC9D-41DC-AB0D-13A062444901}" presName="childText" presStyleLbl="bgAcc1" presStyleIdx="8" presStyleCnt="10" custScaleX="177474" custScaleY="57635" custLinFactNeighborX="-955" custLinFactNeighborY="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693CE-3321-48C6-A7D0-93F7DC2A5C5E}" type="pres">
      <dgm:prSet presAssocID="{72ADC8B1-E203-4755-99E2-27A0A3B03978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F471A96D-EFD6-47CB-A31F-5B719A20184A}" type="pres">
      <dgm:prSet presAssocID="{E1B77310-A6EF-4893-9D86-D6A174A039B3}" presName="childText" presStyleLbl="bgAcc1" presStyleIdx="9" presStyleCnt="10" custScaleX="176410" custScaleY="556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 smtClean="0"/>
            <a:t>Функционирование   исполнительных органов местного самоуправления</a:t>
          </a:r>
          <a:endParaRPr lang="ru-RU" dirty="0"/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 smtClean="0"/>
            <a:t>Другие общегосударственные вопросы</a:t>
          </a:r>
          <a:endParaRPr lang="ru-RU" dirty="0"/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 smtClean="0"/>
            <a:t>Резервный фонд</a:t>
          </a:r>
          <a:endParaRPr lang="ru-RU" dirty="0"/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 smtClean="0"/>
            <a:t>4476,4</a:t>
          </a:r>
          <a:endParaRPr lang="ru-RU" sz="1800" dirty="0"/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 smtClean="0"/>
            <a:t>648,4</a:t>
          </a:r>
          <a:endParaRPr lang="ru-RU" sz="2000" dirty="0"/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 dirty="0" smtClean="0"/>
            <a:t>100</a:t>
          </a:r>
          <a:endParaRPr lang="ru-RU" sz="2000" dirty="0"/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Налоговые поступления </a:t>
          </a:r>
          <a:endParaRPr lang="ru-RU" sz="2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Поступление налогов и сборов,уплачиваемых  в соответствии с налоговым законом.</a:t>
          </a:r>
          <a:endParaRPr lang="ru-RU" sz="2000" kern="1200" dirty="0"/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Неналоговые поступления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Поступление средств от продажи, аренды имущества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Безвозмездные поступления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Поступление средств от бюджетов других уровней </a:t>
          </a:r>
          <a:endParaRPr lang="ru-RU" sz="2000" kern="1200" dirty="0"/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1402" y="72423"/>
          <a:ext cx="2050952" cy="864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– </a:t>
          </a:r>
          <a:r>
            <a:rPr lang="ru-RU" sz="2000" kern="1200" dirty="0" smtClean="0"/>
            <a:t>3750,5</a:t>
          </a:r>
          <a:endParaRPr lang="ru-RU" sz="2000" kern="1200" dirty="0"/>
        </a:p>
      </dsp:txBody>
      <dsp:txXfrm>
        <a:off x="26710" y="97731"/>
        <a:ext cx="2000336" cy="813454"/>
      </dsp:txXfrm>
    </dsp:sp>
    <dsp:sp modelId="{A59CC3CC-80D2-4FC9-A922-7EB92D5CC5AA}">
      <dsp:nvSpPr>
        <dsp:cNvPr id="0" name=""/>
        <dsp:cNvSpPr/>
      </dsp:nvSpPr>
      <dsp:spPr>
        <a:xfrm>
          <a:off x="206497" y="936494"/>
          <a:ext cx="205095" cy="511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329"/>
              </a:lnTo>
              <a:lnTo>
                <a:pt x="205095" y="51132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411592" y="1138919"/>
          <a:ext cx="2412204" cy="61780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  -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703,4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687" y="1157014"/>
        <a:ext cx="2376014" cy="581618"/>
      </dsp:txXfrm>
    </dsp:sp>
    <dsp:sp modelId="{572E0E37-0893-4C16-8766-28553D9819A7}">
      <dsp:nvSpPr>
        <dsp:cNvPr id="0" name=""/>
        <dsp:cNvSpPr/>
      </dsp:nvSpPr>
      <dsp:spPr>
        <a:xfrm>
          <a:off x="206497" y="936494"/>
          <a:ext cx="217311" cy="1223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3969"/>
              </a:lnTo>
              <a:lnTo>
                <a:pt x="217311" y="122396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423809" y="1890660"/>
          <a:ext cx="2387771" cy="53960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 –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98,0 </a:t>
          </a:r>
          <a:endParaRPr lang="ru-RU" sz="1400" kern="1200" dirty="0"/>
        </a:p>
      </dsp:txBody>
      <dsp:txXfrm>
        <a:off x="439614" y="1906465"/>
        <a:ext cx="2356161" cy="507997"/>
      </dsp:txXfrm>
    </dsp:sp>
    <dsp:sp modelId="{EBE92774-4337-44EA-85A7-2743DB01EB0C}">
      <dsp:nvSpPr>
        <dsp:cNvPr id="0" name=""/>
        <dsp:cNvSpPr/>
      </dsp:nvSpPr>
      <dsp:spPr>
        <a:xfrm>
          <a:off x="206497" y="936494"/>
          <a:ext cx="217311" cy="1863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3268"/>
              </a:lnTo>
              <a:lnTo>
                <a:pt x="217311" y="186326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423809" y="2597738"/>
          <a:ext cx="2412204" cy="40404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 –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376,0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643" y="2609572"/>
        <a:ext cx="2388536" cy="380380"/>
      </dsp:txXfrm>
    </dsp:sp>
    <dsp:sp modelId="{DB5E63CD-64D4-4712-BBD9-2568B0334412}">
      <dsp:nvSpPr>
        <dsp:cNvPr id="0" name=""/>
        <dsp:cNvSpPr/>
      </dsp:nvSpPr>
      <dsp:spPr>
        <a:xfrm>
          <a:off x="206497" y="936494"/>
          <a:ext cx="217311" cy="2414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4928"/>
              </a:lnTo>
              <a:lnTo>
                <a:pt x="217311" y="241492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423809" y="3163394"/>
          <a:ext cx="2404340" cy="37605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Земельный налог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–2544,9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4823" y="3174408"/>
        <a:ext cx="2382312" cy="354028"/>
      </dsp:txXfrm>
    </dsp:sp>
    <dsp:sp modelId="{091E586F-5892-41F5-B025-06B5F95EB59C}">
      <dsp:nvSpPr>
        <dsp:cNvPr id="0" name=""/>
        <dsp:cNvSpPr/>
      </dsp:nvSpPr>
      <dsp:spPr>
        <a:xfrm>
          <a:off x="206497" y="936494"/>
          <a:ext cx="217311" cy="3005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5029"/>
              </a:lnTo>
              <a:lnTo>
                <a:pt x="217311" y="300502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423809" y="3726086"/>
          <a:ext cx="2412204" cy="43087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Государственная пошлина  -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28,2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429" y="3738706"/>
        <a:ext cx="2386964" cy="405633"/>
      </dsp:txXfrm>
    </dsp:sp>
    <dsp:sp modelId="{D11F9B51-C7A0-4D66-A21F-F0223463ECAC}">
      <dsp:nvSpPr>
        <dsp:cNvPr id="0" name=""/>
        <dsp:cNvSpPr/>
      </dsp:nvSpPr>
      <dsp:spPr>
        <a:xfrm>
          <a:off x="2818456" y="72423"/>
          <a:ext cx="2050952" cy="864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Неналоговые </a:t>
          </a:r>
          <a:r>
            <a:rPr lang="ru-RU" sz="2000" kern="1200" dirty="0" smtClean="0"/>
            <a:t>–109,9</a:t>
          </a:r>
          <a:endParaRPr lang="ru-RU" sz="2000" kern="1200" dirty="0"/>
        </a:p>
      </dsp:txBody>
      <dsp:txXfrm>
        <a:off x="2843764" y="97731"/>
        <a:ext cx="2000336" cy="813454"/>
      </dsp:txXfrm>
    </dsp:sp>
    <dsp:sp modelId="{C8D721BB-A72D-4B23-9E06-F5BBA404AC5D}">
      <dsp:nvSpPr>
        <dsp:cNvPr id="0" name=""/>
        <dsp:cNvSpPr/>
      </dsp:nvSpPr>
      <dsp:spPr>
        <a:xfrm>
          <a:off x="3023551" y="936494"/>
          <a:ext cx="205095" cy="871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147"/>
              </a:lnTo>
              <a:lnTo>
                <a:pt x="205095" y="87114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3228647" y="1138919"/>
          <a:ext cx="2295491" cy="133744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79,3</a:t>
          </a:r>
          <a:endParaRPr lang="ru-RU" sz="15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267819" y="1178091"/>
        <a:ext cx="2217147" cy="1259101"/>
      </dsp:txXfrm>
    </dsp:sp>
    <dsp:sp modelId="{92CC52DA-BF69-48CE-A663-8707C90CCB1F}">
      <dsp:nvSpPr>
        <dsp:cNvPr id="0" name=""/>
        <dsp:cNvSpPr/>
      </dsp:nvSpPr>
      <dsp:spPr>
        <a:xfrm>
          <a:off x="3023551" y="936494"/>
          <a:ext cx="205095" cy="2147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7144"/>
              </a:lnTo>
              <a:lnTo>
                <a:pt x="205095" y="214714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3228647" y="2678789"/>
          <a:ext cx="3357104" cy="80969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26,8</a:t>
          </a:r>
          <a:endParaRPr lang="ru-RU" sz="15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3252362" y="2702504"/>
        <a:ext cx="3309674" cy="762269"/>
      </dsp:txXfrm>
    </dsp:sp>
    <dsp:sp modelId="{51C1D874-50AC-4DDD-BD84-2789B6D5147B}">
      <dsp:nvSpPr>
        <dsp:cNvPr id="0" name=""/>
        <dsp:cNvSpPr/>
      </dsp:nvSpPr>
      <dsp:spPr>
        <a:xfrm>
          <a:off x="3023551" y="936494"/>
          <a:ext cx="228557" cy="3052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2684"/>
              </a:lnTo>
              <a:lnTo>
                <a:pt x="228557" y="305268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3252108" y="3741584"/>
          <a:ext cx="2231764" cy="49518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Штрафы, санкции, возмещение ущерба –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3,8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6612" y="3756088"/>
        <a:ext cx="2202756" cy="466179"/>
      </dsp:txXfrm>
    </dsp:sp>
    <dsp:sp modelId="{7A3270BF-9A68-48AB-ABC6-EFF0CDED3C66}">
      <dsp:nvSpPr>
        <dsp:cNvPr id="0" name=""/>
        <dsp:cNvSpPr/>
      </dsp:nvSpPr>
      <dsp:spPr>
        <a:xfrm>
          <a:off x="5518797" y="72423"/>
          <a:ext cx="2050952" cy="8640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Безвозмездные поступления -  </a:t>
          </a:r>
          <a:r>
            <a:rPr lang="ru-RU" sz="2000" kern="1200" dirty="0" smtClean="0"/>
            <a:t>7520,7</a:t>
          </a:r>
          <a:endParaRPr lang="ru-RU" sz="2000" kern="1200" dirty="0"/>
        </a:p>
      </dsp:txBody>
      <dsp:txXfrm>
        <a:off x="5544105" y="97731"/>
        <a:ext cx="2000336" cy="813454"/>
      </dsp:txXfrm>
    </dsp:sp>
    <dsp:sp modelId="{29EDFEA0-F7AB-4AA9-84BC-8C976EEEC721}">
      <dsp:nvSpPr>
        <dsp:cNvPr id="0" name=""/>
        <dsp:cNvSpPr/>
      </dsp:nvSpPr>
      <dsp:spPr>
        <a:xfrm>
          <a:off x="5723892" y="936494"/>
          <a:ext cx="192723" cy="437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444"/>
              </a:lnTo>
              <a:lnTo>
                <a:pt x="192723" y="43744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5916616" y="1140603"/>
          <a:ext cx="2299209" cy="46667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Дотации –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6474,2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30284" y="1154271"/>
        <a:ext cx="2271873" cy="439334"/>
      </dsp:txXfrm>
    </dsp:sp>
    <dsp:sp modelId="{A93693CE-3321-48C6-A7D0-93F7DC2A5C5E}">
      <dsp:nvSpPr>
        <dsp:cNvPr id="0" name=""/>
        <dsp:cNvSpPr/>
      </dsp:nvSpPr>
      <dsp:spPr>
        <a:xfrm>
          <a:off x="5723892" y="936494"/>
          <a:ext cx="205095" cy="1097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7009"/>
              </a:lnTo>
              <a:lnTo>
                <a:pt x="205095" y="109700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5928988" y="1808014"/>
          <a:ext cx="2285425" cy="45097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alpha val="90000"/>
              <a:tint val="4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Субвенции 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-194,6</a:t>
          </a:r>
          <a:endParaRPr lang="ru-RU" sz="1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2197" y="1821223"/>
        <a:ext cx="2259007" cy="424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Функционирование   исполнительных органов местного самоуправления</a:t>
          </a:r>
          <a:endParaRPr lang="ru-RU" sz="1500" kern="1200" dirty="0"/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4476,4</a:t>
          </a:r>
          <a:endParaRPr lang="ru-RU" sz="1800" kern="1200" dirty="0"/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Другие общегосударственные вопросы</a:t>
          </a:r>
          <a:endParaRPr lang="ru-RU" sz="1500" kern="1200" dirty="0"/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648,4</a:t>
          </a:r>
          <a:endParaRPr lang="ru-RU" sz="2000" kern="1200" dirty="0"/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Резервный фонд</a:t>
          </a:r>
          <a:endParaRPr lang="ru-RU" sz="1500" kern="1200" dirty="0"/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100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ПРОЕКТ  БЮДЖЕТА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 smtClean="0"/>
              <a:t>Троицкого сельского поселения </a:t>
            </a:r>
          </a:p>
          <a:p>
            <a:pPr algn="ctr"/>
            <a:r>
              <a:rPr lang="ru-RU" dirty="0" smtClean="0"/>
              <a:t>на 2019 год и на плановый период 2020 и 2021 годов.</a:t>
            </a:r>
            <a:endParaRPr lang="ru-RU" dirty="0"/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89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</a:t>
            </a:r>
            <a:r>
              <a:rPr lang="ru-RU" altLang="ru-RU" sz="2400" b="1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жилищно-коммунального хозяйства</a:t>
            </a:r>
            <a:br>
              <a:rPr lang="ru-RU" altLang="ru-RU" sz="2400" b="1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</a:t>
            </a:r>
            <a:r>
              <a:rPr lang="ru-RU" altLang="ru-RU" sz="2400" b="1" dirty="0" smtClean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в 2019 составило 3231,1 </a:t>
            </a: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3355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</a:t>
            </a:r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125,0 тыс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966" y="1935163"/>
            <a:ext cx="7310068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7196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</a:t>
            </a:r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2306,1 тыс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090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/>
            </a:r>
            <a:b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175,0 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5349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физической культуры и спорта </a:t>
            </a:r>
            <a:r>
              <a:rPr lang="ru-RU" alt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22,0 тыс</a:t>
            </a:r>
            <a:r>
              <a:rPr lang="ru-RU" alt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916832"/>
            <a:ext cx="525681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357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Проект бюджета Троицкого сельского поселения на 2019 года и на плановый период 2020 и 2021 годов подготовлен в соответствии с требованиями БК РФ и Положения о бюджетном процессе в Троицком сельском поселении: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Основные направления бюджетной и налоговой политики Троицкого сельского поселения;</a:t>
            </a:r>
            <a:endParaRPr lang="ru-RU" sz="2400" dirty="0"/>
          </a:p>
          <a:p>
            <a:r>
              <a:rPr lang="ru-RU" sz="2400" dirty="0" smtClean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 smtClean="0"/>
              <a:t>Оценка ожидаемого исполнения бюджета на текущий финансовый год;</a:t>
            </a:r>
          </a:p>
          <a:p>
            <a:r>
              <a:rPr lang="ru-RU" sz="2400" dirty="0" smtClean="0"/>
              <a:t>Расчёты по налоговым и неналоговым  доходах бюджета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816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Доходы местного бюджета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093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Основные параметры бюджета Троицкого сельского поселения</a:t>
            </a:r>
            <a:endParaRPr lang="ru-RU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3911267"/>
              </p:ext>
            </p:extLst>
          </p:nvPr>
        </p:nvGraphicFramePr>
        <p:xfrm>
          <a:off x="755576" y="2204861"/>
          <a:ext cx="7920880" cy="402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/>
                <a:gridCol w="1895817"/>
                <a:gridCol w="1562141"/>
                <a:gridCol w="1562141"/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Законопроект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2019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11 381,1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8 409,5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7 420,0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3 860,4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3 928,9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3 995,3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7 520,7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4 480,6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3 424,7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11 381,1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8 409,5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7 420,0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365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Доходы Троицкого сельского поселения на 2019год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461854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441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r>
              <a:rPr lang="ru-RU" sz="4000" dirty="0">
                <a:latin typeface="Times New Roman"/>
                <a:ea typeface="Times New Roman"/>
              </a:rPr>
              <a:t/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0379769"/>
              </p:ext>
            </p:extLst>
          </p:nvPr>
        </p:nvGraphicFramePr>
        <p:xfrm>
          <a:off x="1466850" y="2132853"/>
          <a:ext cx="6777558" cy="3985233"/>
        </p:xfrm>
        <a:graphic>
          <a:graphicData uri="http://schemas.openxmlformats.org/drawingml/2006/table">
            <a:tbl>
              <a:tblPr/>
              <a:tblGrid>
                <a:gridCol w="2970530"/>
                <a:gridCol w="1259840"/>
                <a:gridCol w="1107028"/>
                <a:gridCol w="1440160"/>
              </a:tblGrid>
              <a:tr h="225940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1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40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11381,1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8409,5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7420,0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5224,8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5080,2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5212,6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194,4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201,7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209,6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46,1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31,6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3231,1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999,0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274,2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125,0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25,0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5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75,0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15,0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2306,1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1800,0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1455,0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175,0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175,0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175,0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Межбюджетные трансферты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56,0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81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5224,8 </a:t>
            </a:r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746284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5043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</a:t>
            </a:r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194,4 </a:t>
            </a: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тыс. </a:t>
            </a:r>
            <a:r>
              <a:rPr lang="ru-RU" alt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04540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безопасности и правоохранительной деятельности </a:t>
            </a:r>
            <a:r>
              <a:rPr lang="ru-RU" alt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46,1 </a:t>
            </a: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тыс. </a:t>
            </a:r>
            <a:r>
              <a:rPr lang="ru-RU" alt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рублей</a:t>
            </a: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/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9348" y="1935163"/>
            <a:ext cx="6505303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69997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754</TotalTime>
  <Words>421</Words>
  <Application>Microsoft Office PowerPoint</Application>
  <PresentationFormat>Экран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ПРОЕКТ  БЮДЖЕТА</vt:lpstr>
      <vt:lpstr>Проект бюджета Троицкого сельского поселения на 2019 года и на плановый период 2020 и 2021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Доходы Троицкого сельского поселения на 2019год</vt:lpstr>
      <vt:lpstr>Бюджетные ассигнования по разделам бюджетной классификации расходов </vt:lpstr>
      <vt:lpstr>Расходы на общегосударственные вопросы 5224,8 тыс. рублей, в том числе:</vt:lpstr>
      <vt:lpstr>Расходы в сфере национальной обороны 194,4 тыс. рублей</vt:lpstr>
      <vt:lpstr>Расходы в сфере национальной безопасности и правоохранительной деятельности 46,1 тыс. рублей </vt:lpstr>
      <vt:lpstr>Расходы в сфере жилищно-коммунального хозяйства  в 2019 составило 3231,1 тыс. рублей </vt:lpstr>
      <vt:lpstr>Расходы в сфере охраны окружающей среды -  125,0 тыс. рублей</vt:lpstr>
      <vt:lpstr>Расходы в сфере культуры, кинематография -  2306,1 тыс. рублей</vt:lpstr>
      <vt:lpstr>Расходы в сфере социальной политики  175,0 тыс. рублей:</vt:lpstr>
      <vt:lpstr>Расходы в сфере физической культуры и спорта 22,0 тыс. рублей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User</cp:lastModifiedBy>
  <cp:revision>64</cp:revision>
  <dcterms:created xsi:type="dcterms:W3CDTF">2016-11-27T14:37:21Z</dcterms:created>
  <dcterms:modified xsi:type="dcterms:W3CDTF">2018-11-19T05:46:58Z</dcterms:modified>
</cp:coreProperties>
</file>