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08" d="100"/>
          <a:sy n="108" d="100"/>
        </p:scale>
        <p:origin x="1302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5839.7</c:v>
                </c:pt>
                <c:pt idx="1">
                  <c:v>26907.200000000001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D4-4987-A3C4-09C7473E61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65600512"/>
        <c:axId val="65950464"/>
        <c:axId val="0"/>
      </c:bar3DChart>
      <c:catAx>
        <c:axId val="6560051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65950464"/>
        <c:crosses val="autoZero"/>
        <c:auto val="1"/>
        <c:lblAlgn val="ctr"/>
        <c:lblOffset val="100"/>
        <c:noMultiLvlLbl val="0"/>
      </c:catAx>
      <c:valAx>
        <c:axId val="65950464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6560051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2019 год</c:v>
                </c:pt>
                <c:pt idx="1">
                  <c:v>2020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15601.6</c:v>
                </c:pt>
                <c:pt idx="1">
                  <c:v>30760.5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41-4048-9E91-FE2AC18609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6284928"/>
        <c:axId val="66286720"/>
        <c:axId val="0"/>
      </c:bar3DChart>
      <c:catAx>
        <c:axId val="662849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6286720"/>
        <c:crosses val="autoZero"/>
        <c:auto val="1"/>
        <c:lblAlgn val="ctr"/>
        <c:lblOffset val="100"/>
        <c:noMultiLvlLbl val="0"/>
      </c:catAx>
      <c:valAx>
        <c:axId val="662867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62849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lang="ru-RU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3F724-242B-4323-9482-2F2AB028F200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5CE78-95B3-457A-B808-6D53EA85D5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774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35CE78-95B3-457A-B808-6D53EA85D5CC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855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CE78-95B3-457A-B808-6D53EA85D5C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1EFAADD-37B5-45E1-B42B-1BCB09559BEA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14422"/>
            <a:ext cx="8929718" cy="2000264"/>
          </a:xfrm>
        </p:spPr>
        <p:txBody>
          <a:bodyPr>
            <a:noAutofit/>
          </a:bodyPr>
          <a:lstStyle/>
          <a:p>
            <a: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СЕКТОР</a:t>
            </a:r>
            <a:b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ЭКОНОМИКИ И ФИНАНСОВ</a:t>
            </a:r>
            <a:b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20</a:t>
            </a:r>
            <a:r>
              <a:rPr 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год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8992" y="5357826"/>
            <a:ext cx="5472106" cy="966782"/>
          </a:xfrm>
        </p:spPr>
        <p:txBody>
          <a:bodyPr/>
          <a:lstStyle/>
          <a:p>
            <a:pPr algn="r"/>
            <a:r>
              <a:rPr lang="ru-RU" dirty="0"/>
              <a:t>Троицкое сельское поселение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332656"/>
            <a:ext cx="7166600" cy="792088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За 2020 год: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142976" y="1700808"/>
            <a:ext cx="7620024" cy="43951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200" dirty="0"/>
          </a:p>
          <a:p>
            <a:endParaRPr lang="ru-RU" sz="3200" dirty="0"/>
          </a:p>
          <a:p>
            <a:r>
              <a:rPr lang="ru-RU" sz="3200" dirty="0"/>
              <a:t>Внесено </a:t>
            </a:r>
            <a:r>
              <a:rPr lang="ru-RU" sz="3200" b="1" dirty="0"/>
              <a:t>16</a:t>
            </a:r>
            <a:r>
              <a:rPr lang="ru-RU" sz="3200" dirty="0"/>
              <a:t> изменений в сводную бюджетную роспись</a:t>
            </a:r>
          </a:p>
          <a:p>
            <a:r>
              <a:rPr lang="ru-RU" sz="3200" dirty="0"/>
              <a:t>Вносились изменения в 10 муниципальных программ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04664"/>
            <a:ext cx="862187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Постановление о поквартальном исполнении бюджета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72816"/>
            <a:ext cx="8183880" cy="460851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№ 38 от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28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.04.2020 года «Об утверждении отчета об исполнении бюджета Троицкого сельского поселения за 1 квартал 2020года»;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№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54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от 14.07.2020 года «Об утверждении отчета об исполнении бюджета Троицкого сельского поселения за 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I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полугодие 2020 года»;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№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74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от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15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.10.2020 года «Об утверждении отчета об исполнении бюджета Троицкого сельского поселения за 9 месяцев 2020 года».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533400"/>
            <a:ext cx="8137555" cy="1311424"/>
          </a:xfrm>
        </p:spPr>
        <p:txBody>
          <a:bodyPr/>
          <a:lstStyle/>
          <a:p>
            <a:r>
              <a:rPr lang="ru-RU" sz="3200" dirty="0"/>
              <a:t>СЕКТОРОМ ЭКОНОМИКИ И ФИНАНСОВ </a:t>
            </a:r>
            <a:r>
              <a:rPr lang="ru-RU" dirty="0"/>
              <a:t>подготовлено: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85720" y="2492896"/>
            <a:ext cx="8643998" cy="3865062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/>
              <a:t>  2 распоряжения Администрации Троицкого сельского поселения о выделении средств из резервного фонда;</a:t>
            </a:r>
          </a:p>
          <a:p>
            <a:pPr algn="just"/>
            <a:endParaRPr lang="ru-RU" dirty="0"/>
          </a:p>
          <a:p>
            <a:pPr algn="just">
              <a:buFont typeface="Wingdings" pitchFamily="2" charset="2"/>
              <a:buChar char="Ø"/>
            </a:pPr>
            <a:r>
              <a:rPr lang="ru-RU" dirty="0"/>
              <a:t>  50 проектов постановлений Администрации поселения нормативного характера;</a:t>
            </a:r>
          </a:p>
          <a:p>
            <a:pPr algn="just">
              <a:buFont typeface="Wingdings" pitchFamily="2" charset="2"/>
              <a:buChar char="Ø"/>
            </a:pPr>
            <a:endParaRPr lang="ru-RU" dirty="0"/>
          </a:p>
          <a:p>
            <a:pPr lvl="0" algn="just">
              <a:buClr>
                <a:srgbClr val="F07F09"/>
              </a:buClr>
              <a:buFont typeface="Wingdings" pitchFamily="2" charset="2"/>
              <a:buChar char="Ø"/>
            </a:pPr>
            <a:r>
              <a:rPr lang="ru-RU" dirty="0">
                <a:solidFill>
                  <a:srgbClr val="F07F09">
                    <a:shade val="50000"/>
                    <a:satMod val="110000"/>
                  </a:srgbClr>
                </a:solidFill>
              </a:rPr>
              <a:t>  63 проектов распоряжений Администрации поселения нормативного характера;</a:t>
            </a:r>
          </a:p>
          <a:p>
            <a:pPr algn="just"/>
            <a:endParaRPr lang="ru-RU" dirty="0"/>
          </a:p>
          <a:p>
            <a:pPr algn="just">
              <a:buFont typeface="Wingdings" pitchFamily="2" charset="2"/>
              <a:buChar char="Ø"/>
            </a:pPr>
            <a:r>
              <a:rPr lang="ru-RU" dirty="0"/>
              <a:t>  3 проекта решения Регламентирующих бюджетный процесс в Троицком сельском поселении;</a:t>
            </a:r>
          </a:p>
          <a:p>
            <a:pPr algn="just"/>
            <a:endParaRPr lang="ru-RU" dirty="0"/>
          </a:p>
          <a:p>
            <a:pPr algn="just">
              <a:buFont typeface="Wingdings" pitchFamily="2" charset="2"/>
              <a:buChar char="Ø"/>
            </a:pPr>
            <a:r>
              <a:rPr lang="ru-RU" dirty="0"/>
              <a:t>  16 проект решений Собрания депутатов Троицкого сельского поселения</a:t>
            </a:r>
          </a:p>
          <a:p>
            <a:pPr algn="just"/>
            <a:endParaRPr lang="ru-RU" dirty="0"/>
          </a:p>
          <a:p>
            <a:pPr algn="just"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71600" y="428625"/>
            <a:ext cx="7100838" cy="5857875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Рассмотрено 230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документ входящей корреспонденции</a:t>
            </a:r>
            <a:br>
              <a:rPr lang="ru-RU" dirty="0">
                <a:solidFill>
                  <a:schemeClr val="tx1"/>
                </a:solidFill>
              </a:rPr>
            </a:br>
            <a:br>
              <a:rPr lang="ru-RU" dirty="0">
                <a:solidFill>
                  <a:schemeClr val="tx1"/>
                </a:solidFill>
              </a:rPr>
            </a:br>
            <a:br>
              <a:rPr lang="ru-RU" dirty="0">
                <a:solidFill>
                  <a:schemeClr val="tx1"/>
                </a:solidFill>
              </a:rPr>
            </a:b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Оформлено 123 документов исходящей корреспонденции</a:t>
            </a:r>
            <a:br>
              <a:rPr lang="ru-RU" dirty="0">
                <a:solidFill>
                  <a:schemeClr val="tx1"/>
                </a:solidFill>
              </a:rPr>
            </a:b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2" y="533400"/>
            <a:ext cx="8064530" cy="1609716"/>
          </a:xfrm>
        </p:spPr>
        <p:txBody>
          <a:bodyPr>
            <a:noAutofit/>
          </a:bodyPr>
          <a:lstStyle/>
          <a:p>
            <a:r>
              <a:rPr lang="ru-RU" sz="2800" dirty="0"/>
              <a:t>Для выполнения задач, поставленных перед </a:t>
            </a:r>
            <a:r>
              <a:rPr lang="ru-RU" sz="2800" dirty="0">
                <a:solidFill>
                  <a:schemeClr val="tx1"/>
                </a:solidFill>
              </a:rPr>
              <a:t>отделом экономики и финансов, используются следующие информационные системы </a:t>
            </a: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28596" y="2780928"/>
            <a:ext cx="8001056" cy="4077072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200" dirty="0"/>
              <a:t>Программа создания и корректировки информационного фонда бухгалтерской отчетности –СКИФ-Свод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Система удаленного финансового документооборота Федерального казначейства (СУФД)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Автоматизированная информационная система «Мониторинг налоговых доходов»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Программное Обеспечение «Доп.расшифровка к месячному отчету»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Комплекс электронной отчетности и документооборота «</a:t>
            </a:r>
            <a:r>
              <a:rPr lang="ru-RU" sz="2200" dirty="0" err="1"/>
              <a:t>Сбис</a:t>
            </a:r>
            <a:r>
              <a:rPr lang="ru-RU" sz="2200" dirty="0"/>
              <a:t>++»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Автоматизированная информационная система «Прогноз»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Автоматизированная информационная система 1С-предприятие и 1С-зарплата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Информационная система «</a:t>
            </a:r>
            <a:r>
              <a:rPr lang="ru-RU" sz="2200" dirty="0" err="1"/>
              <a:t>скиф-бп</a:t>
            </a:r>
            <a:r>
              <a:rPr lang="ru-RU" sz="2200" dirty="0"/>
              <a:t>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-АВТОМАТИЗИРОВАННАЯ СИСТЕМА «</a:t>
            </a:r>
            <a:r>
              <a:rPr lang="ru-RU" sz="2200" dirty="0" err="1"/>
              <a:t>АЦК-Финансы</a:t>
            </a:r>
            <a:r>
              <a:rPr lang="ru-RU" sz="2200" dirty="0"/>
              <a:t>»,»</a:t>
            </a:r>
            <a:r>
              <a:rPr lang="ru-RU" sz="2200" dirty="0" err="1"/>
              <a:t>АЦК-Планирование</a:t>
            </a:r>
            <a:r>
              <a:rPr lang="ru-RU" sz="2200" dirty="0"/>
              <a:t>»</a:t>
            </a:r>
          </a:p>
          <a:p>
            <a:pPr algn="just">
              <a:buFont typeface="Wingdings" pitchFamily="2" charset="2"/>
              <a:buChar char="§"/>
            </a:pPr>
            <a:endParaRPr lang="ru-RU" sz="2200" dirty="0"/>
          </a:p>
          <a:p>
            <a:pPr>
              <a:buFont typeface="Wingdings" pitchFamily="2" charset="2"/>
              <a:buChar char="§"/>
            </a:pPr>
            <a:endParaRPr lang="ru-RU" sz="1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28596" y="548680"/>
            <a:ext cx="8286808" cy="580927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/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/>
              <a:t>Повышение эффективности бюджетной политики, в том числе за счет роста эффективности бюджетных расходов, проведения структурных реформ в социальной сфере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/>
              <a:t>Соответствие финансовых возможностей Троицкого сельского поселения ключевым направлениям развития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/>
              <a:t>Повышение роли бюджетной политики для поддержки экономического роста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/>
              <a:t>Повышение прозрачности и открытости бюджетного процесса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27966" cy="6129358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СПАСИБО </a:t>
            </a:r>
            <a:r>
              <a:rPr lang="ru-RU">
                <a:solidFill>
                  <a:schemeClr val="tx1"/>
                </a:solidFill>
              </a:rPr>
              <a:t>ЗА ВНИМАНИЕ</a:t>
            </a:r>
            <a:br>
              <a:rPr lang="ru-RU">
                <a:solidFill>
                  <a:schemeClr val="tx1"/>
                </a:solidFill>
              </a:rPr>
            </a:br>
            <a:br>
              <a:rPr lang="ru-RU">
                <a:solidFill>
                  <a:schemeClr val="tx1"/>
                </a:solidFill>
              </a:rPr>
            </a:br>
            <a:br>
              <a:rPr lang="ru-RU">
                <a:solidFill>
                  <a:schemeClr val="tx1"/>
                </a:solidFill>
              </a:rPr>
            </a:br>
            <a:br>
              <a:rPr lang="ru-RU">
                <a:solidFill>
                  <a:schemeClr val="tx1"/>
                </a:solidFill>
              </a:rPr>
            </a:br>
            <a:br>
              <a:rPr lang="ru-RU">
                <a:solidFill>
                  <a:schemeClr val="tx1"/>
                </a:solidFill>
              </a:rPr>
            </a:br>
            <a:br>
              <a:rPr lang="ru-RU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-387424"/>
            <a:ext cx="8643998" cy="1887598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АДМИНИСТРАЦИИ ТРОИЦКОГО СЕЛЬСКОГО ПОСЕЛЕНИЯ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85984" y="1500174"/>
            <a:ext cx="442915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ГЛАВА АДМИНИСТРАЦИИ СЕЛЬСКОГО ПОСЕЛЕНИЯ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1643042" y="2357430"/>
            <a:ext cx="100013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3571868" y="2643182"/>
            <a:ext cx="71438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5180017" y="2892421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6572264" y="2428868"/>
            <a:ext cx="64294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357158" y="3000372"/>
            <a:ext cx="200026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ВЕДУЩИЙ СПЕЦИАЛИСТ</a:t>
            </a:r>
          </a:p>
          <a:p>
            <a:pPr algn="ctr"/>
            <a:r>
              <a:rPr lang="ru-RU" dirty="0"/>
              <a:t>4 ЕДИНИЦЫ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500298" y="3357562"/>
            <a:ext cx="2000264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СПЕЦИАЛИСТ 1 КАТЕГОРИИ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43438" y="3500438"/>
            <a:ext cx="1714512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ГЛАВНЫЙ БУХГАЛТЕР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572264" y="3214686"/>
            <a:ext cx="2286016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НАЧАЛЬНИК СЕКТОРА ЭКОНОМИКИ И ФИНАНСОВ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10800000">
            <a:off x="428596" y="1857364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-1177965" y="3393281"/>
            <a:ext cx="307104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57158" y="4929198"/>
            <a:ext cx="44291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5400000">
            <a:off x="1500960" y="514271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rot="5400000">
            <a:off x="4572794" y="514271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Скругленный прямоугольник 53"/>
          <p:cNvSpPr/>
          <p:nvPr/>
        </p:nvSpPr>
        <p:spPr>
          <a:xfrm>
            <a:off x="428596" y="5500702"/>
            <a:ext cx="271464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ИНСПЕКТОР</a:t>
            </a: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3428992" y="5500702"/>
            <a:ext cx="2286016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ВОДИТЕЛЬ</a:t>
            </a: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6143636" y="5500702"/>
            <a:ext cx="235745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УБОРЩИК </a:t>
            </a:r>
          </a:p>
          <a:p>
            <a:pPr algn="ctr"/>
            <a:r>
              <a:rPr lang="ru-RU" dirty="0"/>
              <a:t>0,5 ЕДИНИЦЫ</a:t>
            </a: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4786314" y="4929198"/>
            <a:ext cx="250033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 rot="5400000">
            <a:off x="7072330" y="514351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28600"/>
            <a:ext cx="8715436" cy="914384"/>
          </a:xfrm>
        </p:spPr>
        <p:txBody>
          <a:bodyPr>
            <a:normAutofit fontScale="90000"/>
          </a:bodyPr>
          <a:lstStyle/>
          <a:p>
            <a:pPr algn="ctr"/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ЗАДАЧИ СЕКТОРА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72816"/>
            <a:ext cx="8183880" cy="396044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обеспечение проведения и реализации единой финансовой и бюджетной политики в Троицком сельском поселении; 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формирование проектов бюджета Троицкого сельского поселения и прогноза бюджета Троицкого сельского поселения; 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организация исполнения бюджета Троицкого сельского поселения;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ведение бюджетного учета и формирование отчетности об исполнении бюджета Троицкого сельского поселения и консолидированного бюджета Троицкого сельского поселения;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осуществление финансового контроля в пределах установленной компетенции;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совершенствование организации бюджетного процесса в Троицком сельском поселении;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осуществляет разработку проектов программ, а также прогноза социально-экономического развития Троицкого сельского поселения; 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организация размещения заказов, разработка прогнозов и планов проведения закупок; формирование материалов для заключения контрактов (договоров) и контроля за сроками выполнения договорных обязательств;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проведение и разработка документации для координационного совета Троицкого сельского поселения.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428604"/>
            <a:ext cx="84296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ru-RU" sz="3200" b="1" dirty="0">
                <a:effectLst/>
                <a:latin typeface="Times New Roman" pitchFamily="18" charset="0"/>
              </a:rPr>
              <a:t>Бюджет Троицкого сельского поселения на 20</a:t>
            </a:r>
            <a:r>
              <a:rPr lang="en-US" sz="3200" b="1" dirty="0">
                <a:effectLst/>
                <a:latin typeface="Times New Roman" pitchFamily="18" charset="0"/>
              </a:rPr>
              <a:t>20</a:t>
            </a:r>
            <a:r>
              <a:rPr lang="ru-RU" sz="3200" b="1" dirty="0">
                <a:effectLst/>
                <a:latin typeface="Times New Roman" pitchFamily="18" charset="0"/>
              </a:rPr>
              <a:t> год и на плановый период 202</a:t>
            </a:r>
            <a:r>
              <a:rPr lang="en-US" sz="3200" b="1" dirty="0">
                <a:effectLst/>
                <a:latin typeface="Times New Roman" pitchFamily="18" charset="0"/>
              </a:rPr>
              <a:t>1</a:t>
            </a:r>
            <a:r>
              <a:rPr lang="ru-RU" sz="3200" b="1" dirty="0">
                <a:effectLst/>
                <a:latin typeface="Times New Roman" pitchFamily="18" charset="0"/>
              </a:rPr>
              <a:t> и 202</a:t>
            </a:r>
            <a:r>
              <a:rPr lang="en-US" sz="3200" b="1" dirty="0">
                <a:effectLst/>
                <a:latin typeface="Times New Roman" pitchFamily="18" charset="0"/>
              </a:rPr>
              <a:t>2</a:t>
            </a:r>
            <a:r>
              <a:rPr lang="ru-RU" sz="3200" b="1" dirty="0">
                <a:effectLst/>
                <a:latin typeface="Times New Roman" pitchFamily="18" charset="0"/>
              </a:rPr>
              <a:t> годов утвержден решением Собрания депутатов Троицкого сельского поселения от </a:t>
            </a:r>
            <a:r>
              <a:rPr lang="ru-RU" sz="3200" b="1" i="1" u="sng" dirty="0">
                <a:latin typeface="Times New Roman" pitchFamily="18" charset="0"/>
              </a:rPr>
              <a:t>2</a:t>
            </a:r>
            <a:r>
              <a:rPr lang="en-US" sz="3200" b="1" i="1" u="sng" dirty="0">
                <a:latin typeface="Times New Roman" pitchFamily="18" charset="0"/>
              </a:rPr>
              <a:t>5</a:t>
            </a:r>
            <a:r>
              <a:rPr lang="ru-RU" sz="3200" b="1" i="1" u="sng" dirty="0">
                <a:effectLst/>
                <a:latin typeface="Times New Roman" pitchFamily="18" charset="0"/>
              </a:rPr>
              <a:t>.12.201</a:t>
            </a:r>
            <a:r>
              <a:rPr lang="en-US" sz="3200" b="1" i="1" u="sng" dirty="0">
                <a:effectLst/>
                <a:latin typeface="Times New Roman" pitchFamily="18" charset="0"/>
              </a:rPr>
              <a:t>9</a:t>
            </a:r>
            <a:r>
              <a:rPr lang="ru-RU" sz="3200" b="1" i="1" u="sng" dirty="0">
                <a:effectLst/>
                <a:latin typeface="Times New Roman" pitchFamily="18" charset="0"/>
              </a:rPr>
              <a:t>г. № 1</a:t>
            </a:r>
            <a:r>
              <a:rPr lang="en-US" sz="3200" b="1" i="1" u="sng" dirty="0">
                <a:effectLst/>
                <a:latin typeface="Times New Roman" pitchFamily="18" charset="0"/>
              </a:rPr>
              <a:t>88</a:t>
            </a:r>
            <a:r>
              <a:rPr lang="ru-RU" sz="3200" b="1" i="1" dirty="0">
                <a:effectLst/>
                <a:latin typeface="Times New Roman" pitchFamily="18" charset="0"/>
              </a:rPr>
              <a:t>.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828836"/>
            <a:ext cx="82868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ru-RU" sz="3200" b="1" dirty="0">
                <a:latin typeface="Times New Roman" pitchFamily="18" charset="0"/>
              </a:rPr>
              <a:t>Бюджетные росписи до муниципальных учреждений культуры </a:t>
            </a:r>
            <a:r>
              <a:rPr lang="ru-RU" sz="3200" b="1" dirty="0">
                <a:effectLst/>
                <a:latin typeface="Times New Roman" pitchFamily="18" charset="0"/>
              </a:rPr>
              <a:t>Троицкого </a:t>
            </a:r>
            <a:r>
              <a:rPr lang="ru-RU" sz="3200" b="1" dirty="0">
                <a:latin typeface="Times New Roman" pitchFamily="18" charset="0"/>
              </a:rPr>
              <a:t>сельского поселения доведены до </a:t>
            </a:r>
            <a:r>
              <a:rPr lang="ru-RU" sz="3200" b="1" i="1" u="sng" dirty="0">
                <a:latin typeface="Times New Roman" pitchFamily="18" charset="0"/>
              </a:rPr>
              <a:t>01.01.2019г.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184311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Доходы бюджета поселения в 20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году составили 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32746,9</a:t>
            </a:r>
            <a:r>
              <a:rPr lang="ru-RU" sz="44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тыс.руб</a:t>
            </a:r>
            <a:endParaRPr lang="ru-RU" sz="4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901996456"/>
              </p:ext>
            </p:extLst>
          </p:nvPr>
        </p:nvGraphicFramePr>
        <p:xfrm>
          <a:off x="642938" y="2357438"/>
          <a:ext cx="8501062" cy="4071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1000108"/>
            <a:ext cx="7772400" cy="1057292"/>
          </a:xfrm>
        </p:spPr>
        <p:txBody>
          <a:bodyPr anchor="ctr">
            <a:noAutofit/>
          </a:bodyPr>
          <a:lstStyle/>
          <a:p>
            <a:r>
              <a:rPr lang="ru-RU" dirty="0">
                <a:solidFill>
                  <a:sysClr val="windowText" lastClr="000000"/>
                </a:solidFill>
              </a:rPr>
              <a:t>Расходы бюджета поселения за 2020 г составили 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686312834"/>
              </p:ext>
            </p:extLst>
          </p:nvPr>
        </p:nvGraphicFramePr>
        <p:xfrm>
          <a:off x="214282" y="2214554"/>
          <a:ext cx="8715436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8929718" cy="91438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Поступления налогов в бюджет поселения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497909"/>
              </p:ext>
            </p:extLst>
          </p:nvPr>
        </p:nvGraphicFramePr>
        <p:xfrm>
          <a:off x="285721" y="1500173"/>
          <a:ext cx="8643996" cy="4501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3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7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33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2019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2020 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540">
                <a:tc>
                  <a:txBody>
                    <a:bodyPr/>
                    <a:lstStyle/>
                    <a:p>
                      <a:r>
                        <a:rPr lang="ru-RU" dirty="0"/>
                        <a:t>Налог на доходы физ.лиц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1008,7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1308,7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ЕСН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58,7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162,0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Налог на имущество физ.лиц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313,1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405,0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Земельный налог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3103,0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3755,2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Доходы от продажи материальных и нематериальных активов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Прочие</a:t>
                      </a:r>
                      <a:r>
                        <a:rPr lang="ru-RU" baseline="0" dirty="0"/>
                        <a:t> налоги и сборы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207,4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208,8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Безвозмездные 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11343,3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26907,2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04664"/>
            <a:ext cx="8183880" cy="595444"/>
          </a:xfrm>
        </p:spPr>
        <p:txBody>
          <a:bodyPr>
            <a:noAutofit/>
          </a:bodyPr>
          <a:lstStyle/>
          <a:p>
            <a:r>
              <a:rPr lang="ru-RU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Годовая отчетность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642910" y="2357430"/>
            <a:ext cx="2428892" cy="4143404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sz="3200" dirty="0"/>
              <a:t>Ф.0503110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Ф.0503110</a:t>
            </a:r>
            <a:r>
              <a:rPr lang="en-US" sz="3200" dirty="0"/>
              <a:t>m</a:t>
            </a:r>
            <a:endParaRPr lang="ru-RU" sz="3200" dirty="0"/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Ф.0503321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Ф.0503125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Ф.0503317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Ф.0503320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Ф.0503359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Ф.0503368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Ф.0503371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71472" y="1643050"/>
            <a:ext cx="242889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Бюджетная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86116" y="1643050"/>
            <a:ext cx="257176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Бухгалтерская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15074" y="1643050"/>
            <a:ext cx="2500330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Аналитическая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1928794" y="1000108"/>
            <a:ext cx="50006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000496" y="1000108"/>
            <a:ext cx="107157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215206" y="1000108"/>
            <a:ext cx="50006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8"/>
          <p:cNvSpPr txBox="1">
            <a:spLocks/>
          </p:cNvSpPr>
          <p:nvPr/>
        </p:nvSpPr>
        <p:spPr>
          <a:xfrm>
            <a:off x="3357554" y="2357430"/>
            <a:ext cx="2428892" cy="4023898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Ф.721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Ф.730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Ф.737с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737z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768d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768z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769z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lang="ru-RU" sz="3200" dirty="0"/>
              <a:t>738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710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200" dirty="0"/>
              <a:t>723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769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en-US" sz="3200" dirty="0"/>
              <a:t>759d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759z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8"/>
          <p:cNvSpPr txBox="1">
            <a:spLocks/>
          </p:cNvSpPr>
          <p:nvPr/>
        </p:nvSpPr>
        <p:spPr>
          <a:xfrm>
            <a:off x="6143636" y="2357430"/>
            <a:ext cx="3000364" cy="4143404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2900" baseline="0" dirty="0"/>
              <a:t>Реестр</a:t>
            </a:r>
            <a:r>
              <a:rPr lang="ru-RU" sz="2900" dirty="0"/>
              <a:t> расходных обязательств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2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Мониторинг</a:t>
            </a:r>
            <a:r>
              <a:rPr kumimoji="0" lang="ru-RU" sz="29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местных бюджетов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29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Форма №3 – </a:t>
            </a:r>
            <a:r>
              <a:rPr kumimoji="0" lang="ru-RU" sz="29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информ</a:t>
            </a:r>
            <a:endParaRPr kumimoji="0" lang="ru-RU" sz="29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2900" baseline="0" dirty="0"/>
              <a:t>Форма №4 - ТЭР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29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Форма №1 - МБ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2900" baseline="0" dirty="0"/>
              <a:t>Сведения об</a:t>
            </a:r>
            <a:r>
              <a:rPr lang="ru-RU" sz="2900" dirty="0"/>
              <a:t> исполнении бюджета муниципального образования</a:t>
            </a:r>
            <a:endParaRPr kumimoji="0" lang="ru-RU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Autofit/>
          </a:bodyPr>
          <a:lstStyle/>
          <a:p>
            <a:r>
              <a:rPr lang="ru-RU" sz="29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Ежемесячная/ежеквартальная отчетность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642910" y="2357430"/>
            <a:ext cx="2428892" cy="414340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sz="1700" dirty="0"/>
              <a:t>Ф.0503125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Ф.0503317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Ф.0503387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Дополнительная расшифровка ф.№1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Дополнительная расшифровка ф.№2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Сведения о программах ф.№3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Справка о ДТ и КТ МБУК ф. №5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Расшифровка прочих расходов</a:t>
            </a:r>
          </a:p>
          <a:p>
            <a:pPr>
              <a:buFont typeface="Wingdings" pitchFamily="2" charset="2"/>
              <a:buChar char="q"/>
            </a:pPr>
            <a:endParaRPr lang="ru-RU" sz="3200" dirty="0"/>
          </a:p>
          <a:p>
            <a:pPr>
              <a:buNone/>
            </a:pPr>
            <a:endParaRPr lang="ru-RU" sz="3200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71472" y="1643050"/>
            <a:ext cx="2428892" cy="7143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Бюджетная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86116" y="1643050"/>
            <a:ext cx="2571768" cy="7143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Бухгалтерская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15074" y="1643050"/>
            <a:ext cx="2500330" cy="7143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Аналитическая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1928794" y="1000108"/>
            <a:ext cx="500066" cy="500066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000496" y="1000108"/>
            <a:ext cx="1071570" cy="571504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215206" y="1000108"/>
            <a:ext cx="500066" cy="500066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8"/>
          <p:cNvSpPr txBox="1">
            <a:spLocks/>
          </p:cNvSpPr>
          <p:nvPr/>
        </p:nvSpPr>
        <p:spPr>
          <a:xfrm>
            <a:off x="3357554" y="2357430"/>
            <a:ext cx="2357454" cy="2295706"/>
          </a:xfrm>
          <a:prstGeom prst="rect">
            <a:avLst/>
          </a:prstGeom>
        </p:spPr>
        <p:txBody>
          <a:bodyPr vert="horz">
            <a:normAutofit fontScale="40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Ф.737с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7d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79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Ф.738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200" dirty="0"/>
              <a:t>Ф.759</a:t>
            </a:r>
            <a:r>
              <a:rPr lang="en-US" sz="3200" dirty="0"/>
              <a:t>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200" dirty="0"/>
              <a:t>Ф.759</a:t>
            </a:r>
            <a:r>
              <a:rPr lang="en-US" sz="3200" dirty="0"/>
              <a:t>z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200" dirty="0"/>
              <a:t>Ф.769</a:t>
            </a:r>
            <a:r>
              <a:rPr lang="en-US" sz="3200" dirty="0"/>
              <a:t>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200" dirty="0"/>
              <a:t>Ф.769</a:t>
            </a:r>
            <a:r>
              <a:rPr lang="en-US" sz="3200"/>
              <a:t>z</a:t>
            </a:r>
            <a:endParaRPr lang="ru-RU" sz="3200" dirty="0"/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F07F09"/>
              </a:buClr>
              <a:buSzPct val="80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Справка о ДТ и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F07F09"/>
              </a:buClr>
              <a:buSzPct val="80000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КТ МБУК ф. №6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lang="ru-RU" sz="32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lang="ru-RU" sz="32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8"/>
          <p:cNvSpPr txBox="1">
            <a:spLocks/>
          </p:cNvSpPr>
          <p:nvPr/>
        </p:nvSpPr>
        <p:spPr>
          <a:xfrm>
            <a:off x="5000628" y="2357430"/>
            <a:ext cx="4143372" cy="4143404"/>
          </a:xfrm>
          <a:prstGeom prst="rect">
            <a:avLst/>
          </a:prstGeom>
        </p:spPr>
        <p:txBody>
          <a:bodyPr vert="horz">
            <a:normAutofit fontScale="325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Сведения «</a:t>
            </a:r>
            <a:r>
              <a:rPr lang="en-US" sz="3400" dirty="0" err="1"/>
              <a:t>oks</a:t>
            </a:r>
            <a:r>
              <a:rPr lang="ru-RU" sz="3400" dirty="0"/>
              <a:t>» и «</a:t>
            </a:r>
            <a:r>
              <a:rPr lang="en-US" sz="3400" dirty="0" err="1"/>
              <a:t>okb</a:t>
            </a:r>
            <a:r>
              <a:rPr lang="ru-RU" sz="3400" dirty="0"/>
              <a:t>»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Ф.0503074 14-МО</a:t>
            </a:r>
            <a:endParaRPr kumimoji="0" lang="ru-RU" sz="3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Форма №1 контракт «Сведения об определении</a:t>
            </a:r>
            <a:r>
              <a:rPr lang="ru-RU" sz="3400" dirty="0"/>
              <a:t> поставщиков (подрядчиков, исполнителей) для обеспечения государственных  и муниципальных нужд</a:t>
            </a:r>
            <a:endParaRPr lang="ru-RU" sz="3400" baseline="0" dirty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Оценка ожидаемого исполнения бюджета</a:t>
            </a:r>
            <a:endParaRPr kumimoji="0" lang="ru-RU" sz="3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Сводка</a:t>
            </a:r>
            <a:r>
              <a:rPr lang="ru-RU" sz="3400" dirty="0"/>
              <a:t> по доходам и плановым показателям</a:t>
            </a:r>
            <a:endParaRPr lang="ru-RU" sz="3400" baseline="0" dirty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Отчет по </a:t>
            </a:r>
            <a:r>
              <a:rPr lang="ru-RU" sz="3400" dirty="0" err="1"/>
              <a:t>ВУСам</a:t>
            </a:r>
            <a:endParaRPr kumimoji="0" lang="ru-RU" sz="3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Прогноз налоговых и неналоговых доходов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Отчет</a:t>
            </a:r>
            <a:r>
              <a:rPr lang="ru-RU" sz="3400" dirty="0"/>
              <a:t> по недоимке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Отчет</a:t>
            </a: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 </a:t>
            </a:r>
            <a:r>
              <a:rPr kumimoji="0" lang="ru-RU" sz="3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исп.дох.части</a:t>
            </a: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сокр. Недоимки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Отчет по  динамике долговых обязательств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Анализ исполнения доходов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Отчет по исполнению доходов и администрированию налогов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Сведения объемах потребления ТЭР и задолженности организаций, </a:t>
            </a:r>
            <a:r>
              <a:rPr kumimoji="0" lang="ru-RU" sz="3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ыинансируемых</a:t>
            </a: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за счет бюджета поселения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Отчет о закупках для муниципальных нужд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Отчет по закупкам УСМП и СОНКО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Сведения №22-ЖКХ  «Сведения о работе ЖК организаций в условиях </a:t>
            </a:r>
            <a:r>
              <a:rPr lang="ru-RU" sz="3400" dirty="0" err="1"/>
              <a:t>рефрмы</a:t>
            </a:r>
            <a:endParaRPr lang="ru-RU" sz="3400" dirty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Сведения об освоении денежных средств, направленных на обеспечение пожарной безопасности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29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29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691</TotalTime>
  <Words>930</Words>
  <Application>Microsoft Office PowerPoint</Application>
  <PresentationFormat>Экран (4:3)</PresentationFormat>
  <Paragraphs>183</Paragraphs>
  <Slides>16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Calibri</vt:lpstr>
      <vt:lpstr>Times New Roman</vt:lpstr>
      <vt:lpstr>Verdana</vt:lpstr>
      <vt:lpstr>Wingdings</vt:lpstr>
      <vt:lpstr>Wingdings 2</vt:lpstr>
      <vt:lpstr>Аспект</vt:lpstr>
      <vt:lpstr>СЕКТОР  ЭКОНОМИКИ И ФИНАНСОВ за 2020 год</vt:lpstr>
      <vt:lpstr>СТРУКТУРА АДМИНИСТРАЦИИ ТРОИЦКОГО СЕЛЬСКОГО ПОСЕЛЕНИЯ</vt:lpstr>
      <vt:lpstr> ОСНОВНЫЕ ЗАДАЧИ СЕКТОРА:</vt:lpstr>
      <vt:lpstr>Презентация PowerPoint</vt:lpstr>
      <vt:lpstr>Доходы бюджета поселения в 2020 году составили  32746,9тыс.руб</vt:lpstr>
      <vt:lpstr>Расходы бюджета поселения за 2020 г составили </vt:lpstr>
      <vt:lpstr>Поступления налогов в бюджет поселения</vt:lpstr>
      <vt:lpstr>Годовая отчетность</vt:lpstr>
      <vt:lpstr>Ежемесячная/ежеквартальная отчетность</vt:lpstr>
      <vt:lpstr>За 2020 год:</vt:lpstr>
      <vt:lpstr>Постановление о поквартальном исполнении бюджета</vt:lpstr>
      <vt:lpstr>СЕКТОРОМ ЭКОНОМИКИ И ФИНАНСОВ подготовлено:</vt:lpstr>
      <vt:lpstr>Рассмотрено 230 документ входящей корреспонденции    Оформлено 123 документов исходящей корреспонденции  </vt:lpstr>
      <vt:lpstr>Для выполнения задач, поставленных перед отделом экономики и финансов, используются следующие информационные системы </vt:lpstr>
      <vt:lpstr>Презентация PowerPoint</vt:lpstr>
      <vt:lpstr>СПАСИБО ЗА ВНИМАНИЕ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Сельское поселение Троицкое</cp:lastModifiedBy>
  <cp:revision>136</cp:revision>
  <cp:lastPrinted>2021-01-18T08:26:24Z</cp:lastPrinted>
  <dcterms:created xsi:type="dcterms:W3CDTF">2016-03-10T14:49:59Z</dcterms:created>
  <dcterms:modified xsi:type="dcterms:W3CDTF">2021-01-18T08:47:06Z</dcterms:modified>
</cp:coreProperties>
</file>