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</a:t>
                    </a:r>
                    <a:r>
                      <a:rPr lang="ru-RU" sz="1600" dirty="0"/>
                      <a:t>езвозмездные поступления
10513,6тыс.руб.
92,7%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алоговые и неналоговые доходы
2133,6тыс.руб.
53,9%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4608.5</c:v>
                </c:pt>
                <c:pt idx="1">
                  <c:v>1010.4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- 4639,2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01.10.2019г – 2857,6тыс.руб или 61,6%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- 193,7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01.10.2019г – 77,4 </a:t>
          </a:r>
          <a:r>
            <a:rPr lang="ru-RU" dirty="0" err="1"/>
            <a:t>тыс.руб</a:t>
          </a:r>
          <a:r>
            <a:rPr lang="ru-RU" dirty="0"/>
            <a:t> или 40,0%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</a:t>
          </a:r>
          <a:r>
            <a:rPr lang="ru-RU" dirty="0" err="1"/>
            <a:t>бллагоустройства</a:t>
          </a:r>
          <a:r>
            <a:rPr lang="ru-RU" dirty="0"/>
            <a:t>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- 7434,4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01.10.2019г – 5913,2тыс.руб или 79,5 %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- 2995,5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01.10.2019г – 2295,4 </a:t>
          </a:r>
          <a:r>
            <a:rPr lang="ru-RU" dirty="0" err="1"/>
            <a:t>тыс.руб</a:t>
          </a:r>
          <a:r>
            <a:rPr lang="ru-RU" dirty="0"/>
            <a:t> или 76,6%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01.10.2019г – 9,5 </a:t>
          </a:r>
          <a:r>
            <a:rPr lang="ru-RU" dirty="0" err="1"/>
            <a:t>тыс.руб</a:t>
          </a:r>
          <a:r>
            <a:rPr lang="ru-RU" dirty="0"/>
            <a:t> или 95%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- 65,2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01.10.2019г – 44,4 </a:t>
          </a:r>
          <a:r>
            <a:rPr lang="ru-RU" dirty="0" err="1"/>
            <a:t>тыс.руб</a:t>
          </a:r>
          <a:r>
            <a:rPr lang="ru-RU" dirty="0"/>
            <a:t> или 68,1%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-175,0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01.10.2019г – 124,5 </a:t>
          </a:r>
          <a:r>
            <a:rPr lang="ru-RU" dirty="0" err="1"/>
            <a:t>тыс.руб</a:t>
          </a:r>
          <a:r>
            <a:rPr lang="ru-RU" dirty="0"/>
            <a:t> или 71,1%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- 35,0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01.10.2019г – 16,3 </a:t>
          </a:r>
          <a:r>
            <a:rPr lang="ru-RU" dirty="0" err="1"/>
            <a:t>тыс.руб</a:t>
          </a:r>
          <a:r>
            <a:rPr lang="ru-RU" dirty="0"/>
            <a:t> или 46,6%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физической культуры и спорта»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- 28,8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01.10.2019г – 0 </a:t>
          </a:r>
          <a:r>
            <a:rPr lang="ru-RU" dirty="0" err="1"/>
            <a:t>тыс.руб</a:t>
          </a:r>
          <a:endParaRPr lang="ru-RU" dirty="0"/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-120,3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01.10.2019г – 67,3 </a:t>
          </a:r>
          <a:r>
            <a:rPr lang="ru-RU" dirty="0" err="1"/>
            <a:t>тыс.руб</a:t>
          </a:r>
          <a:r>
            <a:rPr lang="ru-RU" dirty="0"/>
            <a:t> или 55,9%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«Противодействие коррупции»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01.10.2019г – 0 </a:t>
          </a:r>
          <a:r>
            <a:rPr lang="ru-RU" dirty="0" err="1"/>
            <a:t>тыс.руб</a:t>
          </a:r>
          <a:endParaRPr lang="ru-RU" dirty="0"/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2"/>
      <dgm:spPr/>
    </dgm:pt>
    <dgm:pt modelId="{94388919-A234-4707-AD80-446C0FA695BC}" type="pres">
      <dgm:prSet presAssocID="{142731D9-35C7-445A-8890-CA8043F37A0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2">
        <dgm:presLayoutVars>
          <dgm:bulletEnabled val="1"/>
        </dgm:presLayoutVars>
      </dgm:prSet>
      <dgm:spPr/>
    </dgm:pt>
  </dgm:ptLst>
  <dgm:cxnLst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- 4639,2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2857,6тыс.руб или 61,6%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- 193,7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77,4 </a:t>
          </a:r>
          <a:r>
            <a:rPr lang="ru-RU" sz="1200" kern="1200" dirty="0" err="1"/>
            <a:t>тыс.руб</a:t>
          </a:r>
          <a:r>
            <a:rPr lang="ru-RU" sz="1200" kern="1200" dirty="0"/>
            <a:t> или 40,0%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</a:t>
          </a:r>
          <a:r>
            <a:rPr lang="ru-RU" sz="1600" kern="1200" dirty="0" err="1"/>
            <a:t>бллагоустройства</a:t>
          </a:r>
          <a:r>
            <a:rPr lang="ru-RU" sz="1600" kern="1200" dirty="0"/>
            <a:t>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- 7434,4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5913,2тыс.руб или 79,5 %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- 2995,5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01.10.2019г – 2295,4 </a:t>
          </a:r>
          <a:r>
            <a:rPr lang="ru-RU" sz="1100" kern="1200" dirty="0" err="1"/>
            <a:t>тыс.руб</a:t>
          </a:r>
          <a:r>
            <a:rPr lang="ru-RU" sz="1100" kern="1200" dirty="0"/>
            <a:t> или 76,6%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- 10,0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01.10.2019г – 9,5 </a:t>
          </a:r>
          <a:r>
            <a:rPr lang="ru-RU" sz="1100" kern="1200" dirty="0" err="1"/>
            <a:t>тыс.руб</a:t>
          </a:r>
          <a:r>
            <a:rPr lang="ru-RU" sz="1100" kern="1200" dirty="0"/>
            <a:t> или 95%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- 65,2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01.10.2019г – 44,4 </a:t>
          </a:r>
          <a:r>
            <a:rPr lang="ru-RU" sz="1100" kern="1200" dirty="0" err="1"/>
            <a:t>тыс.руб</a:t>
          </a:r>
          <a:r>
            <a:rPr lang="ru-RU" sz="1100" kern="1200" dirty="0"/>
            <a:t> или 68,1%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-175,0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124,5 </a:t>
          </a:r>
          <a:r>
            <a:rPr lang="ru-RU" sz="1200" kern="1200" dirty="0" err="1"/>
            <a:t>тыс.руб</a:t>
          </a:r>
          <a:r>
            <a:rPr lang="ru-RU" sz="1200" kern="1200" dirty="0"/>
            <a:t> или 71,1%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- 35,0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16,3 </a:t>
          </a:r>
          <a:r>
            <a:rPr lang="ru-RU" sz="1200" kern="1200" dirty="0" err="1"/>
            <a:t>тыс.руб</a:t>
          </a:r>
          <a:r>
            <a:rPr lang="ru-RU" sz="1200" kern="1200" dirty="0"/>
            <a:t> или 46,6%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физической культуры и спорта»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- 28,8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01.10.2019г – 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83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Уточненный план на год  -120,3 </a:t>
          </a:r>
          <a:r>
            <a:rPr lang="ru-RU" sz="1900" kern="1200" dirty="0" err="1"/>
            <a:t>тыс.руб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Исполнено на 01.10.2019г – 67,3 </a:t>
          </a:r>
          <a:r>
            <a:rPr lang="ru-RU" sz="1900" kern="1200" dirty="0" err="1"/>
            <a:t>тыс.руб</a:t>
          </a:r>
          <a:r>
            <a:rPr lang="ru-RU" sz="1900" kern="1200" dirty="0"/>
            <a:t> или 55,9%</a:t>
          </a:r>
        </a:p>
      </dsp:txBody>
      <dsp:txXfrm>
        <a:off x="1808779" y="0"/>
        <a:ext cx="6319220" cy="1831797"/>
      </dsp:txXfrm>
    </dsp:sp>
    <dsp:sp modelId="{A17211D4-6CA8-490E-9D7A-DDF979C6CF09}">
      <dsp:nvSpPr>
        <dsp:cNvPr id="0" name=""/>
        <dsp:cNvSpPr/>
      </dsp:nvSpPr>
      <dsp:spPr>
        <a:xfrm>
          <a:off x="183179" y="183179"/>
          <a:ext cx="1625600" cy="14654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2014977"/>
          <a:ext cx="8128000" cy="183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МП «Противодействие коррупции»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Уточненный план на год  - 10,0 </a:t>
          </a:r>
          <a:r>
            <a:rPr lang="ru-RU" sz="1900" kern="1200" dirty="0" err="1"/>
            <a:t>тыс.руб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Исполнено на 01.10.2019г – 0 </a:t>
          </a:r>
          <a:r>
            <a:rPr lang="ru-RU" sz="1900" kern="1200" dirty="0" err="1"/>
            <a:t>тыс.руб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1808779" y="2014977"/>
        <a:ext cx="6319220" cy="1831797"/>
      </dsp:txXfrm>
    </dsp:sp>
    <dsp:sp modelId="{94388919-A234-4707-AD80-446C0FA695BC}">
      <dsp:nvSpPr>
        <dsp:cNvPr id="0" name=""/>
        <dsp:cNvSpPr/>
      </dsp:nvSpPr>
      <dsp:spPr>
        <a:xfrm>
          <a:off x="183179" y="2198157"/>
          <a:ext cx="1625600" cy="14654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9 месяцев 2019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133128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639765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82596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9 месяцев 2019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23692"/>
              </p:ext>
            </p:extLst>
          </p:nvPr>
        </p:nvGraphicFramePr>
        <p:xfrm>
          <a:off x="1464816" y="2263806"/>
          <a:ext cx="9010836" cy="3744644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15 299,0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12 647,2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3 956,0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2 133,6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11 343,0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10 513,6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16 257,2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11 775,2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- 958,2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9 месяцев 2019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99857"/>
              </p:ext>
            </p:extLst>
          </p:nvPr>
        </p:nvGraphicFramePr>
        <p:xfrm>
          <a:off x="2567528" y="2209255"/>
          <a:ext cx="5839446" cy="419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3956,0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2133,6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53,9 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747,2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703,2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94,1 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4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СОВОКУПНЫЙ ДОХОД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59,9 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ИМУЩЕСТВО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2920,9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1204,5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41,2 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376,0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104,0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27,6 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2544,9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1100,5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43,2 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45,7 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131,1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121,4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92,6 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94,4 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9 месяцев 2019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6749"/>
              </p:ext>
            </p:extLst>
          </p:nvPr>
        </p:nvGraphicFramePr>
        <p:xfrm>
          <a:off x="2252980" y="2698591"/>
          <a:ext cx="6470015" cy="2921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11 343,04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10 513,6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92,7 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7 553,6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6 777,9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82,7 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межбюджетные трансферты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3 581,0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3 581,0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9 месяцев 2019 года составили 12647,2 </a:t>
            </a:r>
            <a:r>
              <a:rPr lang="ru-RU" dirty="0" err="1"/>
              <a:t>тыс.руб</a:t>
            </a:r>
            <a:r>
              <a:rPr lang="ru-RU" dirty="0"/>
              <a:t> или 82,7%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03690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2019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3221,7 </a:t>
            </a:r>
            <a:r>
              <a:rPr lang="ru-RU" dirty="0" err="1"/>
              <a:t>тыс.руб</a:t>
            </a:r>
            <a:r>
              <a:rPr lang="ru-RU" dirty="0"/>
              <a:t> или 60,8 %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133,9 </a:t>
            </a:r>
            <a:r>
              <a:rPr lang="ru-RU" dirty="0" err="1"/>
              <a:t>тыс.руб</a:t>
            </a:r>
            <a:r>
              <a:rPr lang="ru-RU" dirty="0"/>
              <a:t> или 64,3%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НАЦИОНАЛЬНАЯ БЕЗОПАСНОСТЬ И ПРАВО-ОХРАНИТЕЛЬНАЯ ДЕЯТЕЛЬНОСТЬ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2" b="12642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20,4 </a:t>
            </a:r>
            <a:r>
              <a:rPr lang="ru-RU" dirty="0" err="1"/>
              <a:t>тыс.руб</a:t>
            </a:r>
            <a:r>
              <a:rPr lang="ru-RU" dirty="0"/>
              <a:t> или 73,6%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544,0 </a:t>
            </a:r>
            <a:r>
              <a:rPr lang="ru-RU" dirty="0" err="1"/>
              <a:t>тыс.руб</a:t>
            </a:r>
            <a:r>
              <a:rPr lang="ru-RU" dirty="0"/>
              <a:t> или 38,6%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1553,5 </a:t>
            </a:r>
            <a:r>
              <a:rPr lang="ru-RU" dirty="0" err="1"/>
              <a:t>тыс.руб</a:t>
            </a:r>
            <a:r>
              <a:rPr lang="ru-RU" dirty="0"/>
              <a:t> или 89,6%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478,6 </a:t>
            </a:r>
            <a:r>
              <a:rPr lang="ru-RU" dirty="0" err="1"/>
              <a:t>тыс.руб</a:t>
            </a:r>
            <a:r>
              <a:rPr lang="ru-RU" dirty="0"/>
              <a:t> или 17,2%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2019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497A7-2843-40E5-A9C3-3F614FBDA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НАЦИОНАЛЬНАЯ ЭКОНОМИКА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46458-3F70-4E67-A908-1431F1BEA38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r="27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0 </a:t>
            </a:r>
            <a:r>
              <a:rPr lang="ru-RU" dirty="0" err="1"/>
              <a:t>тыс.руб</a:t>
            </a:r>
            <a:r>
              <a:rPr lang="ru-RU" dirty="0"/>
              <a:t> или 0% к годовым плановым назначениям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9,5 </a:t>
            </a:r>
            <a:r>
              <a:rPr lang="ru-RU" dirty="0" err="1"/>
              <a:t>тыс.руб</a:t>
            </a:r>
            <a:r>
              <a:rPr lang="ru-RU" dirty="0"/>
              <a:t> или 95,0%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2295,4 </a:t>
            </a:r>
            <a:r>
              <a:rPr lang="ru-RU" dirty="0" err="1"/>
              <a:t>тыс.руб</a:t>
            </a:r>
            <a:r>
              <a:rPr lang="ru-RU" dirty="0"/>
              <a:t> или 76,6%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383046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458</TotalTime>
  <Words>781</Words>
  <Application>Microsoft Office PowerPoint</Application>
  <PresentationFormat>Широкоэкранный</PresentationFormat>
  <Paragraphs>172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9 месяцев 2019 года</vt:lpstr>
      <vt:lpstr>Налоговые и неналоговые доходы бюджета Троицкого сельского поселения  за 9 месяцев 2019 года</vt:lpstr>
      <vt:lpstr>Безвозмездные поступления в бюджет Троицкого сельского поселения за 9 месяцев 2019 года</vt:lpstr>
      <vt:lpstr>Доходы бюджета поселения за 9 месяцев 2019 года составили 12647,2 тыс.руб или 82,7%  к годовому плану</vt:lpstr>
      <vt:lpstr>Исполнение расходов по отраслям  за 9 месяцев 2019 года</vt:lpstr>
      <vt:lpstr>ЖИЛИЩНО-КОММУНАЛЬНОЕ ХОЗЯЙСТВО</vt:lpstr>
      <vt:lpstr>Исполнение расходов по отраслям  за 9 месяцев 2019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Админ</cp:lastModifiedBy>
  <cp:revision>51</cp:revision>
  <dcterms:created xsi:type="dcterms:W3CDTF">2019-09-24T05:45:18Z</dcterms:created>
  <dcterms:modified xsi:type="dcterms:W3CDTF">2019-10-02T07:22:33Z</dcterms:modified>
</cp:coreProperties>
</file>