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70" r:id="rId5"/>
    <p:sldId id="268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7753" autoAdjust="0"/>
  </p:normalViewPr>
  <p:slideViewPr>
    <p:cSldViewPr>
      <p:cViewPr varScale="1">
        <p:scale>
          <a:sx n="110" d="100"/>
          <a:sy n="110" d="100"/>
        </p:scale>
        <p:origin x="124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9.jp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62218061111579E-2"/>
          <c:y val="0.24037551260181431"/>
          <c:w val="0.51475175938825701"/>
          <c:h val="0.5192492007365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explosion val="5"/>
            <c:extLst>
              <c:ext xmlns:c16="http://schemas.microsoft.com/office/drawing/2014/chart" uri="{C3380CC4-5D6E-409C-BE32-E72D297353CC}">
                <c16:uniqueId val="{00000000-2AD8-40E2-A191-54CB52163696}"/>
              </c:ext>
            </c:extLst>
          </c:dPt>
          <c:dPt>
            <c:idx val="1"/>
            <c:bubble3D val="0"/>
            <c:explosion val="8"/>
            <c:extLst>
              <c:ext xmlns:c16="http://schemas.microsoft.com/office/drawing/2014/chart" uri="{C3380CC4-5D6E-409C-BE32-E72D297353CC}">
                <c16:uniqueId val="{00000001-2AD8-40E2-A191-54CB52163696}"/>
              </c:ext>
            </c:extLst>
          </c:dPt>
          <c:dLbls>
            <c:dLbl>
              <c:idx val="0"/>
              <c:layout>
                <c:manualLayout>
                  <c:x val="6.7011974143376146E-2"/>
                  <c:y val="0.1140611620104158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28,7%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AD8-40E2-A191-54CB52163696}"/>
                </c:ext>
              </c:extLst>
            </c:dLbl>
            <c:dLbl>
              <c:idx val="1"/>
              <c:layout>
                <c:manualLayout>
                  <c:x val="3.3971536211368496E-2"/>
                  <c:y val="-0.1464135383364023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0,86%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AD8-40E2-A191-54CB521636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Субвенции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D8-40E2-A191-54CB521636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846324533194941"/>
          <c:y val="0.34700612975369888"/>
          <c:w val="0.32312380448951983"/>
          <c:h val="0.186362143336730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48865072421503"/>
          <c:y val="9.3366207368465015E-2"/>
          <c:w val="0.45652510450082628"/>
          <c:h val="0.830103781228436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4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917B-4168-B347-C973E30AE31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собственные налоги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26907.200000000001</c:v>
                </c:pt>
                <c:pt idx="1">
                  <c:v>5839.6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7B-4168-B347-C973E30AE31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2"/>
          <c:dLbls>
            <c:dLbl>
              <c:idx val="0"/>
              <c:layout>
                <c:manualLayout>
                  <c:x val="5.9975792163443828E-2"/>
                  <c:y val="-1.67734890126846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22,4%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BC4-4822-B991-CF305CA92C20}"/>
                </c:ext>
              </c:extLst>
            </c:dLbl>
            <c:dLbl>
              <c:idx val="1"/>
              <c:layout>
                <c:manualLayout>
                  <c:x val="-0.13177154292797877"/>
                  <c:y val="0.1143155610575897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71,2%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BC4-4822-B991-CF305CA92C20}"/>
                </c:ext>
              </c:extLst>
            </c:dLbl>
            <c:dLbl>
              <c:idx val="2"/>
              <c:layout>
                <c:manualLayout>
                  <c:x val="-1.8942583377675386E-2"/>
                  <c:y val="7.2103760957777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BC4-4822-B991-CF305CA92C20}"/>
                </c:ext>
              </c:extLst>
            </c:dLbl>
            <c:dLbl>
              <c:idx val="3"/>
              <c:layout>
                <c:manualLayout>
                  <c:x val="-1.962830153374771E-2"/>
                  <c:y val="5.12577526659295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BC4-4822-B991-CF305CA92C20}"/>
                </c:ext>
              </c:extLst>
            </c:dLbl>
            <c:dLbl>
              <c:idx val="4"/>
              <c:layout>
                <c:manualLayout>
                  <c:x val="-2.9608064990829477E-2"/>
                  <c:y val="-5.17475571497346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BC4-4822-B991-CF305CA92C2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имущество </c:v>
                </c:pt>
                <c:pt idx="2">
                  <c:v>гос. пошлина </c:v>
                </c:pt>
                <c:pt idx="3">
                  <c:v>ECX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129.69999999999999</c:v>
                </c:pt>
                <c:pt idx="1">
                  <c:v>118</c:v>
                </c:pt>
                <c:pt idx="2">
                  <c:v>60.7</c:v>
                </c:pt>
                <c:pt idx="3">
                  <c:v>59.9</c:v>
                </c:pt>
                <c:pt idx="4">
                  <c:v>119.3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C4-4822-B991-CF305CA92C2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79858037352913"/>
          <c:y val="0.27182080778903356"/>
          <c:w val="0.32953544098139143"/>
          <c:h val="0.49911436608053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900577531458255E-2"/>
          <c:y val="0.11835998321911165"/>
          <c:w val="0.61446230679498393"/>
          <c:h val="0.805005476182637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114300" dist="50800" dir="5400000" algn="ctr" rotWithShape="0">
                <a:srgbClr val="000000">
                  <a:alpha val="54000"/>
                </a:srgbClr>
              </a:outerShdw>
            </a:effectLst>
          </c:spPr>
          <c:explosion val="19"/>
          <c:dPt>
            <c:idx val="0"/>
            <c:bubble3D val="0"/>
            <c:explosion val="23"/>
            <c:extLst>
              <c:ext xmlns:c16="http://schemas.microsoft.com/office/drawing/2014/chart" uri="{C3380CC4-5D6E-409C-BE32-E72D297353CC}">
                <c16:uniqueId val="{00000000-216C-4A7B-A813-270C2E11610B}"/>
              </c:ext>
            </c:extLst>
          </c:dPt>
          <c:dPt>
            <c:idx val="1"/>
            <c:bubble3D val="0"/>
            <c:explosion val="21"/>
            <c:extLst>
              <c:ext xmlns:c16="http://schemas.microsoft.com/office/drawing/2014/chart" uri="{C3380CC4-5D6E-409C-BE32-E72D297353CC}">
                <c16:uniqueId val="{00000001-216C-4A7B-A813-270C2E11610B}"/>
              </c:ext>
            </c:extLst>
          </c:dPt>
          <c:dLbls>
            <c:dLbl>
              <c:idx val="0"/>
              <c:layout>
                <c:manualLayout>
                  <c:x val="6.1130502803877891E-2"/>
                  <c:y val="-8.28809236784635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15,9%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16C-4A7B-A813-270C2E11610B}"/>
                </c:ext>
              </c:extLst>
            </c:dLbl>
            <c:dLbl>
              <c:idx val="1"/>
              <c:layout>
                <c:manualLayout>
                  <c:x val="1.8837729323335658E-2"/>
                  <c:y val="0.1942499755416894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7,7%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16C-4A7B-A813-270C2E11610B}"/>
                </c:ext>
              </c:extLst>
            </c:dLbl>
            <c:dLbl>
              <c:idx val="2"/>
              <c:layout>
                <c:manualLayout>
                  <c:x val="-7.7677772645144694E-2"/>
                  <c:y val="0.1347070443351412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16C-4A7B-A813-270C2E11610B}"/>
                </c:ext>
              </c:extLst>
            </c:dLbl>
            <c:dLbl>
              <c:idx val="3"/>
              <c:layout>
                <c:manualLayout>
                  <c:x val="-3.9932949162297098E-3"/>
                  <c:y val="-0.1583528447087968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16C-4A7B-A813-270C2E11610B}"/>
                </c:ext>
              </c:extLst>
            </c:dLbl>
            <c:dLbl>
              <c:idx val="4"/>
              <c:layout>
                <c:manualLayout>
                  <c:x val="-6.5029090574635601E-2"/>
                  <c:y val="-7.59874110173496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16C-4A7B-A813-270C2E1161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Управление муниципальными финансами </c:v>
                </c:pt>
                <c:pt idx="1">
                  <c:v>Прочие программы </c:v>
                </c:pt>
                <c:pt idx="2">
                  <c:v>Развтие культуры </c:v>
                </c:pt>
                <c:pt idx="3">
                  <c:v>Коммунальные услуги, благоустройство </c:v>
                </c:pt>
                <c:pt idx="4">
                  <c:v>соц. Поддержка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4571.3999999999996</c:v>
                </c:pt>
                <c:pt idx="1">
                  <c:v>3537</c:v>
                </c:pt>
                <c:pt idx="2">
                  <c:v>2923.7</c:v>
                </c:pt>
                <c:pt idx="3">
                  <c:v>7053.7</c:v>
                </c:pt>
                <c:pt idx="4">
                  <c:v>172.2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6C-4A7B-A813-270C2E11610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5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9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4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3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4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28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10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7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5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5A85-E625-4619-9A4B-76A3E9336234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4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5A85-E625-4619-9A4B-76A3E9336234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E5278-8628-40E7-A979-31B43C170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66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784976" cy="3096344"/>
          </a:xfrm>
          <a:effectLst>
            <a:outerShdw blurRad="952500" dist="50800" dir="5400000" algn="ctr" rotWithShape="0">
              <a:srgbClr val="000000">
                <a:alpha val="68000"/>
              </a:srgbClr>
            </a:outerShdw>
            <a:reflection stA="86000" endPos="65000" dist="50800" dir="5400000" sy="-100000" algn="bl" rotWithShape="0"/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Исполнение бюджета Троицкого сельского поселения </a:t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2020 год</a:t>
            </a:r>
          </a:p>
        </p:txBody>
      </p:sp>
    </p:spTree>
    <p:extLst>
      <p:ext uri="{BB962C8B-B14F-4D97-AF65-F5344CB8AC3E}">
        <p14:creationId xmlns:p14="http://schemas.microsoft.com/office/powerpoint/2010/main" val="420676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470" y="332656"/>
            <a:ext cx="8229600" cy="3730426"/>
          </a:xfrm>
          <a:effectLst>
            <a:outerShdw blurRad="381000" dist="50800" dir="5400000" algn="ctr" rotWithShape="0">
              <a:srgbClr val="000000">
                <a:alpha val="70000"/>
              </a:srgbClr>
            </a:outerShdw>
          </a:effectLst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на 2020 год и плановый период 2021 и 2022 годов утвержден Решением Собрания депутатов Троицкого сельского поселения </a:t>
            </a:r>
            <a:r>
              <a:rPr lang="ru-RU" b="1" u="sng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25.12.2019 г. № 188</a:t>
            </a:r>
            <a:br>
              <a:rPr lang="ru-RU" b="1" u="sng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u="sng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5688632" cy="239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60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Исполнение бюджета Троицкого сельского поселения за 2020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256832"/>
              </p:ext>
            </p:extLst>
          </p:nvPr>
        </p:nvGraphicFramePr>
        <p:xfrm>
          <a:off x="971600" y="3284984"/>
          <a:ext cx="691276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</a:t>
                      </a:r>
                      <a:r>
                        <a:rPr lang="ru-RU" baseline="0" dirty="0"/>
                        <a:t> показателей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План на 2020год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Исполнение за 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Процент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Доходы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31 060,8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32 746,8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31 671,5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30 760,5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Профицит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-610,7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05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304800" dist="50800" dir="5400000" algn="ctr" rotWithShape="0">
              <a:srgbClr val="000000">
                <a:alpha val="84000"/>
              </a:srgbClr>
            </a:outerShdw>
          </a:effectLst>
        </p:spPr>
        <p:txBody>
          <a:bodyPr>
            <a:no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Объём безвозмездных поступлений в бюджет Троицкого сельского поселения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05138424"/>
              </p:ext>
            </p:extLst>
          </p:nvPr>
        </p:nvGraphicFramePr>
        <p:xfrm>
          <a:off x="3627571" y="2132856"/>
          <a:ext cx="5256584" cy="18722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85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1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2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Показать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Оценка 2020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247">
                <a:tc>
                  <a:txBody>
                    <a:bodyPr/>
                    <a:lstStyle/>
                    <a:p>
                      <a:r>
                        <a:rPr lang="ru-RU" sz="1600" dirty="0"/>
                        <a:t>Дотации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7729,2 </a:t>
                      </a:r>
                      <a:r>
                        <a:rPr lang="ru-RU" sz="1600" dirty="0" err="1"/>
                        <a:t>тыс.рублей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247">
                <a:tc>
                  <a:txBody>
                    <a:bodyPr/>
                    <a:lstStyle/>
                    <a:p>
                      <a:r>
                        <a:rPr lang="ru-RU" sz="1600" dirty="0"/>
                        <a:t>Субвенции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231,3 </a:t>
                      </a:r>
                      <a:r>
                        <a:rPr lang="ru-RU" sz="1600" dirty="0" err="1"/>
                        <a:t>тыс.рублей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r>
                        <a:rPr lang="ru-RU" sz="1600" dirty="0"/>
                        <a:t>Всего безвозмездных поступлений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26 907,2 </a:t>
                      </a:r>
                      <a:r>
                        <a:rPr lang="ru-RU" sz="1600" dirty="0" err="1"/>
                        <a:t>тыс.рублей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540531"/>
              </p:ext>
            </p:extLst>
          </p:nvPr>
        </p:nvGraphicFramePr>
        <p:xfrm>
          <a:off x="22097" y="2852936"/>
          <a:ext cx="52565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t="5600" r="4173" b="10258"/>
          <a:stretch/>
        </p:blipFill>
        <p:spPr bwMode="auto">
          <a:xfrm>
            <a:off x="245660" y="1733266"/>
            <a:ext cx="2770495" cy="156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722" y="4581129"/>
            <a:ext cx="3678832" cy="213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72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stretch>
              <a:fillRect/>
            </a:stretch>
          </a:blipFill>
          <a:effectLst>
            <a:outerShdw blurRad="584200" dist="50800" dir="16200000" sx="146000" sy="146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r>
              <a:rPr lang="ru-RU" altLang="ru-RU" sz="4800" b="1" spc="50" dirty="0">
                <a:ln w="11430"/>
                <a:gradFill>
                  <a:gsLst>
                    <a:gs pos="25000">
                      <a:srgbClr val="CC8E60">
                        <a:satMod val="155000"/>
                      </a:srgbClr>
                    </a:gs>
                    <a:gs pos="100000">
                      <a:srgbClr val="CC8E6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Доходы бюджета поселения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8765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1903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5731" cy="1143000"/>
          </a:xfrm>
          <a:effectLst>
            <a:outerShdw blurRad="825500" dist="863600" dir="10680000" sx="44000" sy="44000" algn="ctr" rotWithShape="0">
              <a:srgbClr val="000000"/>
            </a:outerShdw>
            <a:reflection blurRad="152400" stA="92000" endPos="650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Структура собственных доходов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465445"/>
              </p:ext>
            </p:extLst>
          </p:nvPr>
        </p:nvGraphicFramePr>
        <p:xfrm>
          <a:off x="251520" y="1628800"/>
          <a:ext cx="88924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985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79400" dist="50800" dir="5400000" algn="ctr" rotWithShape="0">
              <a:srgbClr val="000000">
                <a:alpha val="75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</a:rPr>
              <a:t>Расходы бюджета за  2020г  исполнены в объеме 30760,5 тыс.рублей</a:t>
            </a:r>
            <a:endParaRPr lang="ru-RU" sz="54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3E1D496-A9B7-4E23-A7D4-EA9F65AA8D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746592"/>
              </p:ext>
            </p:extLst>
          </p:nvPr>
        </p:nvGraphicFramePr>
        <p:xfrm>
          <a:off x="1547664" y="1600202"/>
          <a:ext cx="6264697" cy="4525959"/>
        </p:xfrm>
        <a:graphic>
          <a:graphicData uri="http://schemas.openxmlformats.org/drawingml/2006/table">
            <a:tbl>
              <a:tblPr/>
              <a:tblGrid>
                <a:gridCol w="2065548">
                  <a:extLst>
                    <a:ext uri="{9D8B030D-6E8A-4147-A177-3AD203B41FA5}">
                      <a16:colId xmlns:a16="http://schemas.microsoft.com/office/drawing/2014/main" val="2611420813"/>
                    </a:ext>
                  </a:extLst>
                </a:gridCol>
                <a:gridCol w="1120840">
                  <a:extLst>
                    <a:ext uri="{9D8B030D-6E8A-4147-A177-3AD203B41FA5}">
                      <a16:colId xmlns:a16="http://schemas.microsoft.com/office/drawing/2014/main" val="2053575484"/>
                    </a:ext>
                  </a:extLst>
                </a:gridCol>
                <a:gridCol w="1104828">
                  <a:extLst>
                    <a:ext uri="{9D8B030D-6E8A-4147-A177-3AD203B41FA5}">
                      <a16:colId xmlns:a16="http://schemas.microsoft.com/office/drawing/2014/main" val="2232436897"/>
                    </a:ext>
                  </a:extLst>
                </a:gridCol>
                <a:gridCol w="1024770">
                  <a:extLst>
                    <a:ext uri="{9D8B030D-6E8A-4147-A177-3AD203B41FA5}">
                      <a16:colId xmlns:a16="http://schemas.microsoft.com/office/drawing/2014/main" val="3719768565"/>
                    </a:ext>
                  </a:extLst>
                </a:gridCol>
                <a:gridCol w="948711">
                  <a:extLst>
                    <a:ext uri="{9D8B030D-6E8A-4147-A177-3AD203B41FA5}">
                      <a16:colId xmlns:a16="http://schemas.microsoft.com/office/drawing/2014/main" val="1263352000"/>
                    </a:ext>
                  </a:extLst>
                </a:gridCol>
              </a:tblGrid>
              <a:tr h="4379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Утвержденные бюджетные назначения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 на 01.01.2021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Неисполненные назначения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603144"/>
                  </a:ext>
                </a:extLst>
              </a:tr>
              <a:tr h="171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462025"/>
                  </a:ext>
                </a:extLst>
              </a:tr>
              <a:tr h="592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  (Администрация СП)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5027,4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4825,2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202,2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491953"/>
                  </a:ext>
                </a:extLst>
              </a:tr>
              <a:tr h="171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372,0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372,0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350423"/>
                  </a:ext>
                </a:extLst>
              </a:tr>
              <a:tr h="2748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506,2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484,0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22,2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95,6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611610"/>
                  </a:ext>
                </a:extLst>
              </a:tr>
              <a:tr h="171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231,1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231,1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452382"/>
                  </a:ext>
                </a:extLst>
              </a:tr>
              <a:tr h="171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19562,9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19562,8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179782"/>
                  </a:ext>
                </a:extLst>
              </a:tr>
              <a:tr h="2748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2380,6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2069,5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311,1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86,9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442411"/>
                  </a:ext>
                </a:extLst>
              </a:tr>
              <a:tr h="171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23913"/>
                  </a:ext>
                </a:extLst>
              </a:tr>
              <a:tr h="171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3270,3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3267,0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06588"/>
                  </a:ext>
                </a:extLst>
              </a:tr>
              <a:tr h="171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184,9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709136"/>
                  </a:ext>
                </a:extLst>
              </a:tr>
              <a:tr h="171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072382"/>
                  </a:ext>
                </a:extLst>
              </a:tr>
              <a:tr h="687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771309"/>
                  </a:ext>
                </a:extLst>
              </a:tr>
              <a:tr h="429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</a:t>
                      </a: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</a:t>
                      </a:r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ходы бюджета - всего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31671,5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30760,5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911,0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97,1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188054"/>
                  </a:ext>
                </a:extLst>
              </a:tr>
              <a:tr h="455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Результат исполнения бюджета (дефицит "-", профицит "+")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-610,7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1986,3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313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98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68152"/>
          </a:xfrm>
          <a:effectLst>
            <a:outerShdw blurRad="368300" dist="50800" dir="5400000" algn="ctr" rotWithShape="0">
              <a:srgbClr val="000000">
                <a:alpha val="57000"/>
              </a:srgbClr>
            </a:outerShdw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Исполнение расходной части бюджета в разрезе муниципальных программ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805215"/>
              </p:ext>
            </p:extLst>
          </p:nvPr>
        </p:nvGraphicFramePr>
        <p:xfrm>
          <a:off x="827584" y="1484784"/>
          <a:ext cx="82089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5081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374</TotalTime>
  <Words>269</Words>
  <Application>Microsoft Office PowerPoint</Application>
  <PresentationFormat>Экран (4:3)</PresentationFormat>
  <Paragraphs>118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Исполнение бюджета Троицкого сельского поселения  за 2020 год</vt:lpstr>
      <vt:lpstr>Бюджет на 2020 год и плановый период 2021 и 2022 годов утвержден Решением Собрания депутатов Троицкого сельского поселения 25.12.2019 г. № 188 </vt:lpstr>
      <vt:lpstr>Исполнение бюджета Троицкого сельского поселения за 2020 год</vt:lpstr>
      <vt:lpstr>Объём безвозмездных поступлений в бюджет Троицкого сельского поселения </vt:lpstr>
      <vt:lpstr>Доходы бюджета поселения</vt:lpstr>
      <vt:lpstr>Структура собственных доходов</vt:lpstr>
      <vt:lpstr>Расходы бюджета за  2020г  исполнены в объеме 30760,5 тыс.рублей</vt:lpstr>
      <vt:lpstr>Исполнение расходной части бюджета в разрезе муниципальных программ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Сельское поселение Троицкое</cp:lastModifiedBy>
  <cp:revision>177</cp:revision>
  <dcterms:created xsi:type="dcterms:W3CDTF">2021-02-24T14:46:42Z</dcterms:created>
  <dcterms:modified xsi:type="dcterms:W3CDTF">2021-04-19T12:54:38Z</dcterms:modified>
</cp:coreProperties>
</file>