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8315" autoAdjust="0"/>
  </p:normalViewPr>
  <p:slideViewPr>
    <p:cSldViewPr>
      <p:cViewPr>
        <p:scale>
          <a:sx n="86" d="100"/>
          <a:sy n="86" d="100"/>
        </p:scale>
        <p:origin x="-131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F8902-5898-4993-9CB6-BFA55CEF366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058660-25C8-4C44-B478-0E4E1451F962}">
      <dgm:prSet phldrT="[Текст]" custT="1"/>
      <dgm:spPr/>
      <dgm:t>
        <a:bodyPr/>
        <a:lstStyle/>
        <a:p>
          <a:r>
            <a:rPr lang="ru-RU" sz="2800" dirty="0" smtClean="0"/>
            <a:t>Налоговые поступления </a:t>
          </a:r>
          <a:endParaRPr lang="ru-RU" sz="2800" dirty="0"/>
        </a:p>
      </dgm:t>
    </dgm:pt>
    <dgm:pt modelId="{4E0137C5-756F-495B-B6BA-A6E044F14E8C}" type="parTrans" cxnId="{840D41C4-24F6-4BFC-9B74-B0D0FE174A4A}">
      <dgm:prSet/>
      <dgm:spPr/>
      <dgm:t>
        <a:bodyPr/>
        <a:lstStyle/>
        <a:p>
          <a:endParaRPr lang="ru-RU"/>
        </a:p>
      </dgm:t>
    </dgm:pt>
    <dgm:pt modelId="{E880FF0B-6911-471E-8C26-D825A6004A74}" type="sibTrans" cxnId="{840D41C4-24F6-4BFC-9B74-B0D0FE174A4A}">
      <dgm:prSet/>
      <dgm:spPr/>
      <dgm:t>
        <a:bodyPr/>
        <a:lstStyle/>
        <a:p>
          <a:endParaRPr lang="ru-RU"/>
        </a:p>
      </dgm:t>
    </dgm:pt>
    <dgm:pt modelId="{145CE3C5-7E69-4BF0-87B8-BAB11111EFE2}">
      <dgm:prSet phldrT="[Текст]" custT="1"/>
      <dgm:spPr/>
      <dgm:t>
        <a:bodyPr/>
        <a:lstStyle/>
        <a:p>
          <a:r>
            <a:rPr lang="ru-RU" sz="2000" dirty="0" smtClean="0"/>
            <a:t>Поступление налогов и сборов,уплачиваемых  в соответствии с налоговым законом.</a:t>
          </a:r>
          <a:endParaRPr lang="ru-RU" sz="2000" dirty="0"/>
        </a:p>
      </dgm:t>
    </dgm:pt>
    <dgm:pt modelId="{DD35441C-8016-4FF9-9333-11869B3236B3}" type="parTrans" cxnId="{65F8B100-EA94-4EED-BCF2-A35D8183F370}">
      <dgm:prSet/>
      <dgm:spPr/>
      <dgm:t>
        <a:bodyPr/>
        <a:lstStyle/>
        <a:p>
          <a:endParaRPr lang="ru-RU"/>
        </a:p>
      </dgm:t>
    </dgm:pt>
    <dgm:pt modelId="{4BE14DF3-A86B-4F2D-AE57-908B29EC78DB}" type="sibTrans" cxnId="{65F8B100-EA94-4EED-BCF2-A35D8183F370}">
      <dgm:prSet/>
      <dgm:spPr/>
      <dgm:t>
        <a:bodyPr/>
        <a:lstStyle/>
        <a:p>
          <a:endParaRPr lang="ru-RU"/>
        </a:p>
      </dgm:t>
    </dgm:pt>
    <dgm:pt modelId="{149CFD0C-9798-4B4B-BA35-7EE97042CB4B}">
      <dgm:prSet phldrT="[Текст]"/>
      <dgm:spPr/>
      <dgm:t>
        <a:bodyPr/>
        <a:lstStyle/>
        <a:p>
          <a:r>
            <a:rPr lang="ru-RU" dirty="0" smtClean="0"/>
            <a:t>Неналоговые поступления</a:t>
          </a:r>
          <a:endParaRPr lang="ru-RU" dirty="0"/>
        </a:p>
      </dgm:t>
    </dgm:pt>
    <dgm:pt modelId="{08458F31-BE4A-4CD3-B8B5-D11F36E7441B}" type="parTrans" cxnId="{D4B90DA5-AF9C-45EC-BF64-5EBCD40A5029}">
      <dgm:prSet/>
      <dgm:spPr/>
      <dgm:t>
        <a:bodyPr/>
        <a:lstStyle/>
        <a:p>
          <a:endParaRPr lang="ru-RU"/>
        </a:p>
      </dgm:t>
    </dgm:pt>
    <dgm:pt modelId="{1CDCB3BE-4FEB-4C6E-824F-D7F36F711499}" type="sibTrans" cxnId="{D4B90DA5-AF9C-45EC-BF64-5EBCD40A5029}">
      <dgm:prSet/>
      <dgm:spPr/>
      <dgm:t>
        <a:bodyPr/>
        <a:lstStyle/>
        <a:p>
          <a:endParaRPr lang="ru-RU"/>
        </a:p>
      </dgm:t>
    </dgm:pt>
    <dgm:pt modelId="{6F8B1B8A-C84B-4C62-954C-1B9773B04825}">
      <dgm:prSet phldrT="[Текст]"/>
      <dgm:spPr/>
      <dgm:t>
        <a:bodyPr/>
        <a:lstStyle/>
        <a:p>
          <a:r>
            <a:rPr lang="ru-RU" dirty="0" smtClean="0"/>
            <a:t>Поступление средств от продажи, аренды имущества</a:t>
          </a:r>
          <a:endParaRPr lang="ru-RU" dirty="0"/>
        </a:p>
      </dgm:t>
    </dgm:pt>
    <dgm:pt modelId="{6E61E759-0C88-4E8A-9A89-F052B1788812}" type="parTrans" cxnId="{AFD172B7-99CF-4D93-8734-3758534883F9}">
      <dgm:prSet/>
      <dgm:spPr/>
      <dgm:t>
        <a:bodyPr/>
        <a:lstStyle/>
        <a:p>
          <a:endParaRPr lang="ru-RU"/>
        </a:p>
      </dgm:t>
    </dgm:pt>
    <dgm:pt modelId="{536A9808-0E02-4613-9D67-A05C061C1646}" type="sibTrans" cxnId="{AFD172B7-99CF-4D93-8734-3758534883F9}">
      <dgm:prSet/>
      <dgm:spPr/>
      <dgm:t>
        <a:bodyPr/>
        <a:lstStyle/>
        <a:p>
          <a:endParaRPr lang="ru-RU"/>
        </a:p>
      </dgm:t>
    </dgm:pt>
    <dgm:pt modelId="{2B26BC53-8269-4FC2-B778-CD59C4D0810E}">
      <dgm:prSet phldrT="[Текст]"/>
      <dgm:spPr/>
      <dgm:t>
        <a:bodyPr/>
        <a:lstStyle/>
        <a:p>
          <a:r>
            <a:rPr lang="ru-RU" dirty="0" smtClean="0"/>
            <a:t>Безвозмездные поступления</a:t>
          </a:r>
          <a:endParaRPr lang="ru-RU" dirty="0"/>
        </a:p>
      </dgm:t>
    </dgm:pt>
    <dgm:pt modelId="{9F56331B-3153-40C8-AFDC-053EF8131BF0}" type="parTrans" cxnId="{B4B81F34-1CAE-4514-BDAF-0D7C6D4F419C}">
      <dgm:prSet/>
      <dgm:spPr/>
      <dgm:t>
        <a:bodyPr/>
        <a:lstStyle/>
        <a:p>
          <a:endParaRPr lang="ru-RU"/>
        </a:p>
      </dgm:t>
    </dgm:pt>
    <dgm:pt modelId="{573A23DF-DE4E-4847-9C67-1DF778778D09}" type="sibTrans" cxnId="{B4B81F34-1CAE-4514-BDAF-0D7C6D4F419C}">
      <dgm:prSet/>
      <dgm:spPr/>
      <dgm:t>
        <a:bodyPr/>
        <a:lstStyle/>
        <a:p>
          <a:endParaRPr lang="ru-RU"/>
        </a:p>
      </dgm:t>
    </dgm:pt>
    <dgm:pt modelId="{7CC48C68-BB69-468D-BD88-D22213FBF2EE}">
      <dgm:prSet phldrT="[Текст]"/>
      <dgm:spPr/>
      <dgm:t>
        <a:bodyPr/>
        <a:lstStyle/>
        <a:p>
          <a:r>
            <a:rPr lang="ru-RU" dirty="0" smtClean="0"/>
            <a:t>Поступление средств от бюджетов других уровней </a:t>
          </a:r>
          <a:endParaRPr lang="ru-RU" dirty="0"/>
        </a:p>
      </dgm:t>
    </dgm:pt>
    <dgm:pt modelId="{56386BE1-FC21-490F-8AAA-50CF79577A1A}" type="parTrans" cxnId="{0FD74807-4756-4272-90AE-296F84C1608C}">
      <dgm:prSet/>
      <dgm:spPr/>
      <dgm:t>
        <a:bodyPr/>
        <a:lstStyle/>
        <a:p>
          <a:endParaRPr lang="ru-RU"/>
        </a:p>
      </dgm:t>
    </dgm:pt>
    <dgm:pt modelId="{40FE45CB-C6CF-4705-96FE-A9A7125A0726}" type="sibTrans" cxnId="{0FD74807-4756-4272-90AE-296F84C1608C}">
      <dgm:prSet/>
      <dgm:spPr/>
      <dgm:t>
        <a:bodyPr/>
        <a:lstStyle/>
        <a:p>
          <a:endParaRPr lang="ru-RU"/>
        </a:p>
      </dgm:t>
    </dgm:pt>
    <dgm:pt modelId="{84C42C8D-FBE4-4972-B47F-24E5AAD9F638}">
      <dgm:prSet phldrT="[Текст]"/>
      <dgm:spPr/>
      <dgm:t>
        <a:bodyPr/>
        <a:lstStyle/>
        <a:p>
          <a:endParaRPr lang="ru-RU" dirty="0"/>
        </a:p>
      </dgm:t>
    </dgm:pt>
    <dgm:pt modelId="{314265E7-AC2C-4679-BD47-DEDDF9AB90D5}" type="parTrans" cxnId="{AEDE98E2-FE51-4282-B54D-A7406063ECE8}">
      <dgm:prSet/>
      <dgm:spPr/>
      <dgm:t>
        <a:bodyPr/>
        <a:lstStyle/>
        <a:p>
          <a:endParaRPr lang="ru-RU"/>
        </a:p>
      </dgm:t>
    </dgm:pt>
    <dgm:pt modelId="{9435C9B9-DB23-4929-A721-4248F9899CCC}" type="sibTrans" cxnId="{AEDE98E2-FE51-4282-B54D-A7406063ECE8}">
      <dgm:prSet/>
      <dgm:spPr/>
      <dgm:t>
        <a:bodyPr/>
        <a:lstStyle/>
        <a:p>
          <a:endParaRPr lang="ru-RU"/>
        </a:p>
      </dgm:t>
    </dgm:pt>
    <dgm:pt modelId="{002C7587-78F0-4313-9452-39ABE3887DF3}" type="pres">
      <dgm:prSet presAssocID="{557F8902-5898-4993-9CB6-BFA55CEF36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BD38B-E10B-4E1A-8B57-7DBC0996B826}" type="pres">
      <dgm:prSet presAssocID="{9D058660-25C8-4C44-B478-0E4E1451F9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AEA3C-2248-4375-92FC-09ECA2354AF0}" type="pres">
      <dgm:prSet presAssocID="{E880FF0B-6911-471E-8C26-D825A6004A74}" presName="sibTrans" presStyleCnt="0"/>
      <dgm:spPr/>
    </dgm:pt>
    <dgm:pt modelId="{25ED076E-F441-4E69-A9D4-7D0118DBC421}" type="pres">
      <dgm:prSet presAssocID="{149CFD0C-9798-4B4B-BA35-7EE97042CB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20C4A-E7D0-42E2-B9A9-739E283D2E9B}" type="pres">
      <dgm:prSet presAssocID="{1CDCB3BE-4FEB-4C6E-824F-D7F36F711499}" presName="sibTrans" presStyleCnt="0"/>
      <dgm:spPr/>
    </dgm:pt>
    <dgm:pt modelId="{A2B8D02F-7CBA-436C-B9E9-6ADF64AF467C}" type="pres">
      <dgm:prSet presAssocID="{2B26BC53-8269-4FC2-B778-CD59C4D081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D172B7-99CF-4D93-8734-3758534883F9}" srcId="{149CFD0C-9798-4B4B-BA35-7EE97042CB4B}" destId="{6F8B1B8A-C84B-4C62-954C-1B9773B04825}" srcOrd="0" destOrd="0" parTransId="{6E61E759-0C88-4E8A-9A89-F052B1788812}" sibTransId="{536A9808-0E02-4613-9D67-A05C061C1646}"/>
    <dgm:cxn modelId="{840D41C4-24F6-4BFC-9B74-B0D0FE174A4A}" srcId="{557F8902-5898-4993-9CB6-BFA55CEF366B}" destId="{9D058660-25C8-4C44-B478-0E4E1451F962}" srcOrd="0" destOrd="0" parTransId="{4E0137C5-756F-495B-B6BA-A6E044F14E8C}" sibTransId="{E880FF0B-6911-471E-8C26-D825A6004A74}"/>
    <dgm:cxn modelId="{EED4EE9A-CE32-4430-9335-B52599A1BA49}" type="presOf" srcId="{9D058660-25C8-4C44-B478-0E4E1451F962}" destId="{348BD38B-E10B-4E1A-8B57-7DBC0996B826}" srcOrd="0" destOrd="0" presId="urn:microsoft.com/office/officeart/2005/8/layout/hList6"/>
    <dgm:cxn modelId="{D4B90DA5-AF9C-45EC-BF64-5EBCD40A5029}" srcId="{557F8902-5898-4993-9CB6-BFA55CEF366B}" destId="{149CFD0C-9798-4B4B-BA35-7EE97042CB4B}" srcOrd="1" destOrd="0" parTransId="{08458F31-BE4A-4CD3-B8B5-D11F36E7441B}" sibTransId="{1CDCB3BE-4FEB-4C6E-824F-D7F36F711499}"/>
    <dgm:cxn modelId="{9FD42D27-E4CF-4BDD-AC7B-482DCC9443D9}" type="presOf" srcId="{2B26BC53-8269-4FC2-B778-CD59C4D0810E}" destId="{A2B8D02F-7CBA-436C-B9E9-6ADF64AF467C}" srcOrd="0" destOrd="0" presId="urn:microsoft.com/office/officeart/2005/8/layout/hList6"/>
    <dgm:cxn modelId="{0D9F42A4-B1B6-4AC2-9B42-7B406A5C8173}" type="presOf" srcId="{145CE3C5-7E69-4BF0-87B8-BAB11111EFE2}" destId="{348BD38B-E10B-4E1A-8B57-7DBC0996B826}" srcOrd="0" destOrd="1" presId="urn:microsoft.com/office/officeart/2005/8/layout/hList6"/>
    <dgm:cxn modelId="{B3E15713-CBB8-401C-ADA0-4AE61EDB4120}" type="presOf" srcId="{149CFD0C-9798-4B4B-BA35-7EE97042CB4B}" destId="{25ED076E-F441-4E69-A9D4-7D0118DBC421}" srcOrd="0" destOrd="0" presId="urn:microsoft.com/office/officeart/2005/8/layout/hList6"/>
    <dgm:cxn modelId="{4420CA6C-EF2F-4B02-9A30-828681F7A180}" type="presOf" srcId="{557F8902-5898-4993-9CB6-BFA55CEF366B}" destId="{002C7587-78F0-4313-9452-39ABE3887DF3}" srcOrd="0" destOrd="0" presId="urn:microsoft.com/office/officeart/2005/8/layout/hList6"/>
    <dgm:cxn modelId="{0FD74807-4756-4272-90AE-296F84C1608C}" srcId="{2B26BC53-8269-4FC2-B778-CD59C4D0810E}" destId="{7CC48C68-BB69-468D-BD88-D22213FBF2EE}" srcOrd="0" destOrd="0" parTransId="{56386BE1-FC21-490F-8AAA-50CF79577A1A}" sibTransId="{40FE45CB-C6CF-4705-96FE-A9A7125A0726}"/>
    <dgm:cxn modelId="{C0FD4C60-3076-4E22-A796-FCC6AD5428E7}" type="presOf" srcId="{6F8B1B8A-C84B-4C62-954C-1B9773B04825}" destId="{25ED076E-F441-4E69-A9D4-7D0118DBC421}" srcOrd="0" destOrd="1" presId="urn:microsoft.com/office/officeart/2005/8/layout/hList6"/>
    <dgm:cxn modelId="{B4B81F34-1CAE-4514-BDAF-0D7C6D4F419C}" srcId="{557F8902-5898-4993-9CB6-BFA55CEF366B}" destId="{2B26BC53-8269-4FC2-B778-CD59C4D0810E}" srcOrd="2" destOrd="0" parTransId="{9F56331B-3153-40C8-AFDC-053EF8131BF0}" sibTransId="{573A23DF-DE4E-4847-9C67-1DF778778D09}"/>
    <dgm:cxn modelId="{65F8B100-EA94-4EED-BCF2-A35D8183F370}" srcId="{9D058660-25C8-4C44-B478-0E4E1451F962}" destId="{145CE3C5-7E69-4BF0-87B8-BAB11111EFE2}" srcOrd="0" destOrd="0" parTransId="{DD35441C-8016-4FF9-9333-11869B3236B3}" sibTransId="{4BE14DF3-A86B-4F2D-AE57-908B29EC78DB}"/>
    <dgm:cxn modelId="{AEDE98E2-FE51-4282-B54D-A7406063ECE8}" srcId="{149CFD0C-9798-4B4B-BA35-7EE97042CB4B}" destId="{84C42C8D-FBE4-4972-B47F-24E5AAD9F638}" srcOrd="1" destOrd="0" parTransId="{314265E7-AC2C-4679-BD47-DEDDF9AB90D5}" sibTransId="{9435C9B9-DB23-4929-A721-4248F9899CCC}"/>
    <dgm:cxn modelId="{7811D763-95A2-4B23-AD11-D358A99E9BE6}" type="presOf" srcId="{7CC48C68-BB69-468D-BD88-D22213FBF2EE}" destId="{A2B8D02F-7CBA-436C-B9E9-6ADF64AF467C}" srcOrd="0" destOrd="1" presId="urn:microsoft.com/office/officeart/2005/8/layout/hList6"/>
    <dgm:cxn modelId="{3E06B19A-2F05-420A-9247-AF6391519B5A}" type="presOf" srcId="{84C42C8D-FBE4-4972-B47F-24E5AAD9F638}" destId="{25ED076E-F441-4E69-A9D4-7D0118DBC421}" srcOrd="0" destOrd="2" presId="urn:microsoft.com/office/officeart/2005/8/layout/hList6"/>
    <dgm:cxn modelId="{D73F0530-E387-4886-A2D5-68703FAC9FF2}" type="presParOf" srcId="{002C7587-78F0-4313-9452-39ABE3887DF3}" destId="{348BD38B-E10B-4E1A-8B57-7DBC0996B826}" srcOrd="0" destOrd="0" presId="urn:microsoft.com/office/officeart/2005/8/layout/hList6"/>
    <dgm:cxn modelId="{FE846FC9-4C45-437C-B4AA-21ABEEF6F471}" type="presParOf" srcId="{002C7587-78F0-4313-9452-39ABE3887DF3}" destId="{21FAEA3C-2248-4375-92FC-09ECA2354AF0}" srcOrd="1" destOrd="0" presId="urn:microsoft.com/office/officeart/2005/8/layout/hList6"/>
    <dgm:cxn modelId="{7B636BD4-EE63-4367-AAD3-8CD0B6A28DB4}" type="presParOf" srcId="{002C7587-78F0-4313-9452-39ABE3887DF3}" destId="{25ED076E-F441-4E69-A9D4-7D0118DBC421}" srcOrd="2" destOrd="0" presId="urn:microsoft.com/office/officeart/2005/8/layout/hList6"/>
    <dgm:cxn modelId="{79414610-F5F4-48FD-813A-E36A71C09753}" type="presParOf" srcId="{002C7587-78F0-4313-9452-39ABE3887DF3}" destId="{A1B20C4A-E7D0-42E2-B9A9-739E283D2E9B}" srcOrd="3" destOrd="0" presId="urn:microsoft.com/office/officeart/2005/8/layout/hList6"/>
    <dgm:cxn modelId="{FEB18043-135C-49F0-8A7B-ABB74F95A2A1}" type="presParOf" srcId="{002C7587-78F0-4313-9452-39ABE3887DF3}" destId="{A2B8D02F-7CBA-436C-B9E9-6ADF64AF467C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BD38B-E10B-4E1A-8B57-7DBC0996B826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Налоговые поступления </a:t>
          </a:r>
          <a:endParaRPr lang="ru-RU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налогов и сборов,уплачиваемых  в соответствии с налоговым законом.</a:t>
          </a:r>
          <a:endParaRPr lang="ru-RU" sz="2000" kern="1200" dirty="0"/>
        </a:p>
      </dsp:txBody>
      <dsp:txXfrm rot="5400000">
        <a:off x="1005" y="877886"/>
        <a:ext cx="2611933" cy="2633663"/>
      </dsp:txXfrm>
    </dsp:sp>
    <dsp:sp modelId="{25ED076E-F441-4E69-A9D4-7D0118DBC421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Неналоговые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продажи, аренды имущества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2808833" y="877886"/>
        <a:ext cx="2611933" cy="2633663"/>
      </dsp:txXfrm>
    </dsp:sp>
    <dsp:sp modelId="{A2B8D02F-7CBA-436C-B9E9-6ADF64AF467C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Безвозмездные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бюджетов других уровней </a:t>
          </a:r>
          <a:endParaRPr lang="ru-RU" sz="2000" kern="1200" dirty="0"/>
        </a:p>
      </dsp:txBody>
      <dsp:txXfrm rot="5400000">
        <a:off x="5616662" y="877886"/>
        <a:ext cx="2611933" cy="2633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БЮДЖЕТ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0406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Троицкого сельского поселения </a:t>
            </a:r>
          </a:p>
          <a:p>
            <a:pPr algn="ctr"/>
            <a:r>
              <a:rPr lang="ru-RU" dirty="0" smtClean="0"/>
              <a:t>на 2018год и на плановый период </a:t>
            </a:r>
          </a:p>
          <a:p>
            <a:pPr algn="ctr"/>
            <a:r>
              <a:rPr lang="ru-RU" dirty="0" smtClean="0"/>
              <a:t>2019 </a:t>
            </a:r>
            <a:r>
              <a:rPr lang="ru-RU" dirty="0" smtClean="0"/>
              <a:t>и </a:t>
            </a:r>
            <a:r>
              <a:rPr lang="ru-RU" dirty="0" smtClean="0"/>
              <a:t>2020 </a:t>
            </a:r>
            <a:r>
              <a:rPr lang="ru-RU" dirty="0" smtClean="0"/>
              <a:t>годов.</a:t>
            </a:r>
          </a:p>
          <a:p>
            <a:pPr algn="ctr"/>
            <a:endParaRPr lang="ru-RU" dirty="0" smtClean="0"/>
          </a:p>
          <a:p>
            <a:pPr algn="ctr"/>
            <a:r>
              <a:rPr lang="ru-RU" sz="2100" dirty="0" smtClean="0"/>
              <a:t>Утвержден решением Собрания депутатов Троицкого сельского поселения от 27.12.2017г № 88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89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Бюджет Троицкого сельского поселения на 2018 года и на плановый период 2019 и 2020 годов подготовлен в соответствии с требованиями БК РФ и Положения о бюджетном процессе в Троицком сельском поселении: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659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направления бюджетной и налоговой политики Троицкого сельского поселения;</a:t>
            </a:r>
            <a:endParaRPr lang="ru-RU" sz="2400" dirty="0"/>
          </a:p>
          <a:p>
            <a:r>
              <a:rPr lang="ru-RU" sz="2400" dirty="0" smtClean="0"/>
              <a:t>Прогноз социально-экономического развития Троицкого сельского поселения на очередной финансовый год и плановый период;</a:t>
            </a:r>
          </a:p>
          <a:p>
            <a:r>
              <a:rPr lang="ru-RU" sz="2400" dirty="0" smtClean="0"/>
              <a:t>Оценка ожидаемого исполнения бюджета на текущий финансовый год;</a:t>
            </a:r>
          </a:p>
          <a:p>
            <a:r>
              <a:rPr lang="ru-RU" sz="2400" dirty="0" smtClean="0"/>
              <a:t>Расчёты по налоговым и неналоговым  доходах бюджета 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0816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Доходы местного бюджета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80775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093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параметры собственных доходов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582098"/>
              </p:ext>
            </p:extLst>
          </p:nvPr>
        </p:nvGraphicFramePr>
        <p:xfrm>
          <a:off x="1475656" y="2132856"/>
          <a:ext cx="6766892" cy="3479123"/>
        </p:xfrm>
        <a:graphic>
          <a:graphicData uri="http://schemas.openxmlformats.org/drawingml/2006/table">
            <a:tbl>
              <a:tblPr/>
              <a:tblGrid>
                <a:gridCol w="1150268"/>
                <a:gridCol w="1065417"/>
                <a:gridCol w="950807"/>
                <a:gridCol w="644685"/>
                <a:gridCol w="712720"/>
                <a:gridCol w="712720"/>
                <a:gridCol w="810195"/>
                <a:gridCol w="720080"/>
              </a:tblGrid>
              <a:tr h="191264">
                <a:tc rowSpan="3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от 27.12.2017г № 88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 от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27.12.2016г  №32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. Доходы, 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8473,3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10402,6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122,8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7859,2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8260,3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3833,1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3642,7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3753,3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110,6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3782,9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4640,2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6759,9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146,7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4105,9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4477,4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65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Налоговые и неналоговые доходы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67370560"/>
              </p:ext>
            </p:extLst>
          </p:nvPr>
        </p:nvGraphicFramePr>
        <p:xfrm>
          <a:off x="395538" y="1844824"/>
          <a:ext cx="8208908" cy="3474720"/>
        </p:xfrm>
        <a:graphic>
          <a:graphicData uri="http://schemas.openxmlformats.org/drawingml/2006/table">
            <a:tbl>
              <a:tblPr firstRow="1" firstCol="1" bandRow="1"/>
              <a:tblGrid>
                <a:gridCol w="936102"/>
                <a:gridCol w="859622"/>
                <a:gridCol w="748594"/>
                <a:gridCol w="748594"/>
                <a:gridCol w="748594"/>
                <a:gridCol w="747841"/>
                <a:gridCol w="640791"/>
                <a:gridCol w="748594"/>
                <a:gridCol w="748594"/>
                <a:gridCol w="640791"/>
                <a:gridCol w="64079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решение Собрания депутатов Троицкого сельского поселения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от27.12.2016 №32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3833,1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3642,7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-190,4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3753,3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110,6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3782,9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29,6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3694,5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3394,8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-299,7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3495,5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100,7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3514,8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100,5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138,6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247,9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178,8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257,8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268,1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41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Программная структура расходов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27090450"/>
              </p:ext>
            </p:extLst>
          </p:nvPr>
        </p:nvGraphicFramePr>
        <p:xfrm>
          <a:off x="611560" y="908720"/>
          <a:ext cx="8264179" cy="5597320"/>
        </p:xfrm>
        <a:graphic>
          <a:graphicData uri="http://schemas.openxmlformats.org/drawingml/2006/table">
            <a:tbl>
              <a:tblPr firstRow="1" firstCol="1" bandRow="1"/>
              <a:tblGrid>
                <a:gridCol w="4138937"/>
                <a:gridCol w="1577675"/>
                <a:gridCol w="849189"/>
                <a:gridCol w="849189"/>
                <a:gridCol w="849189"/>
              </a:tblGrid>
              <a:tr h="459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Наименование муниципальной программы Троицкого сельского поселения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 (первоначально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утвержденный)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2019год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9534,3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7413,6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7807,8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Социальные </a:t>
                      </a:r>
                      <a:r>
                        <a:rPr lang="ru-RU" sz="1200" i="1" dirty="0" smtClean="0">
                          <a:effectLst/>
                          <a:latin typeface="Times New Roman"/>
                          <a:ea typeface="Times New Roman"/>
                        </a:rPr>
                        <a:t>муниципальные программы</a:t>
                      </a: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>
                          <a:effectLst/>
                          <a:latin typeface="Times New Roman"/>
                          <a:ea typeface="Times New Roman"/>
                        </a:rPr>
                        <a:t>1799,7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2610,0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2392,6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2494,8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 Социальная поддержка граждан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 Развитие культуры 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591,7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 smtClean="0">
                          <a:effectLst/>
                          <a:latin typeface="Times New Roman"/>
                          <a:ea typeface="Times New Roman"/>
                        </a:rPr>
                        <a:t>2402,0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 smtClean="0">
                          <a:effectLst/>
                          <a:latin typeface="Times New Roman"/>
                          <a:ea typeface="Times New Roman"/>
                        </a:rPr>
                        <a:t>2184,6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 smtClean="0">
                          <a:effectLst/>
                          <a:latin typeface="Times New Roman"/>
                          <a:ea typeface="Times New Roman"/>
                        </a:rPr>
                        <a:t>2286,8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 Развитие физической культуры и спорта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Инфраструктурные муниципальные программы: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2210,0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573,5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746,8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Обеспечение качественными жилищно-коммунальными услугами населения Троицкого сельского поселения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5. Формирование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современной городской среды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Иные муниципальные программы: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 smtClean="0">
                          <a:effectLst/>
                          <a:latin typeface="Times New Roman"/>
                          <a:ea typeface="Times New Roman"/>
                        </a:rPr>
                        <a:t>4194,3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4714,3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4447,5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4566,2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Информационное общество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>
                          <a:effectLst/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 smtClean="0">
                          <a:effectLst/>
                          <a:latin typeface="Times New Roman"/>
                          <a:ea typeface="Times New Roman"/>
                        </a:rPr>
                        <a:t>152,9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 smtClean="0">
                          <a:effectLst/>
                          <a:latin typeface="Times New Roman"/>
                          <a:ea typeface="Times New Roman"/>
                        </a:rPr>
                        <a:t>152,6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 smtClean="0">
                          <a:effectLst/>
                          <a:latin typeface="Times New Roman"/>
                          <a:ea typeface="Times New Roman"/>
                        </a:rPr>
                        <a:t>152,6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59,8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политика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  <a:latin typeface="Times New Roman"/>
                          <a:ea typeface="Times New Roman"/>
                        </a:rPr>
                        <a:t>48,0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  <a:latin typeface="Times New Roman"/>
                          <a:ea typeface="Times New Roman"/>
                        </a:rPr>
                        <a:t>40,0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  <a:latin typeface="Times New Roman"/>
                          <a:ea typeface="Times New Roman"/>
                        </a:rPr>
                        <a:t>41,0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Управление муниципальными финансами и создание условий для эффективного управления муниципальными финансами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3907,6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4412,6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4182,3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4300,0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10.Охрана окружающей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среды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11.Оформление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права собственности на муниципальное имущество и бесхозные объекты муниципального образования Троицкое сельское поселение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97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Бюджетные ассигнования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r>
              <a:rPr lang="ru-RU" sz="4000" b="1" dirty="0">
                <a:latin typeface="Times New Roman"/>
                <a:ea typeface="Times New Roman"/>
              </a:rPr>
              <a:t>по разделам бюджетной классификации расходов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1009957"/>
              </p:ext>
            </p:extLst>
          </p:nvPr>
        </p:nvGraphicFramePr>
        <p:xfrm>
          <a:off x="1466850" y="2132853"/>
          <a:ext cx="6777558" cy="4176466"/>
        </p:xfrm>
        <a:graphic>
          <a:graphicData uri="http://schemas.openxmlformats.org/drawingml/2006/table">
            <a:tbl>
              <a:tblPr/>
              <a:tblGrid>
                <a:gridCol w="2970530"/>
                <a:gridCol w="1259840"/>
                <a:gridCol w="1323052"/>
                <a:gridCol w="1224136"/>
              </a:tblGrid>
              <a:tr h="225940"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kern="1200" spc="-2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kern="1200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всего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10402,6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7859,2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8260,3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4869,9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4653,9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4772,6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189,5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191,6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198,5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59,8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2610,0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573,5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746,8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2402,0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2184,6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2286,8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37,4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81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Иные межбюджетные трансферты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678509"/>
              </p:ext>
            </p:extLst>
          </p:nvPr>
        </p:nvGraphicFramePr>
        <p:xfrm>
          <a:off x="812800" y="2420887"/>
          <a:ext cx="7791648" cy="2752311"/>
        </p:xfrm>
        <a:graphic>
          <a:graphicData uri="http://schemas.openxmlformats.org/drawingml/2006/table">
            <a:tbl>
              <a:tblPr/>
              <a:tblGrid>
                <a:gridCol w="492249"/>
                <a:gridCol w="1033183"/>
                <a:gridCol w="2642380"/>
                <a:gridCol w="1283442"/>
                <a:gridCol w="1207945"/>
                <a:gridCol w="1132449"/>
              </a:tblGrid>
              <a:tr h="21602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Наименование сельских поселений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частичную передачу полномочий по утверждению в областных структурах лимитов потребления топливно-энергетических ресурсов и уличного освещения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исполнение полномочий внешнего финансового контроля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Передача полномочий  по организации предоставления  ритуальных услуг в границах поселения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Троицкое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26,6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37,350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10,600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26,600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37,350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74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</TotalTime>
  <Words>602</Words>
  <Application>Microsoft Office PowerPoint</Application>
  <PresentationFormat>Экран (4:3)</PresentationFormat>
  <Paragraphs>306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БЮДЖЕТ</vt:lpstr>
      <vt:lpstr>Бюджет Троицкого сельского поселения на 2018 года и на плановый период 2019 и 2020 годов подготовлен в соответствии с требованиями БК РФ и Положения о бюджетном процессе в Троицком сельском поселении:</vt:lpstr>
      <vt:lpstr>Доходы местного бюджета</vt:lpstr>
      <vt:lpstr>Основные параметры собственных доходов</vt:lpstr>
      <vt:lpstr>Налоговые и неналоговые доходы</vt:lpstr>
      <vt:lpstr>Программная структура расходов</vt:lpstr>
      <vt:lpstr>Бюджетные ассигнования по разделам бюджетной классификации расходов </vt:lpstr>
      <vt:lpstr>Иные межбюджетные трансферты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БЮДЖЕТА</dc:title>
  <dc:creator>Дмитрий</dc:creator>
  <cp:lastModifiedBy>User</cp:lastModifiedBy>
  <cp:revision>45</cp:revision>
  <dcterms:created xsi:type="dcterms:W3CDTF">2016-11-27T14:37:21Z</dcterms:created>
  <dcterms:modified xsi:type="dcterms:W3CDTF">2018-02-02T12:10:04Z</dcterms:modified>
</cp:coreProperties>
</file>