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4950.7</c:v>
                </c:pt>
                <c:pt idx="1">
                  <c:v>5851.7</c:v>
                </c:pt>
              </c:numCache>
            </c:numRef>
          </c:val>
        </c:ser>
        <c:shape val="cylinder"/>
        <c:axId val="61867520"/>
        <c:axId val="61868672"/>
        <c:axId val="0"/>
      </c:bar3DChart>
      <c:catAx>
        <c:axId val="61867520"/>
        <c:scaling>
          <c:orientation val="minMax"/>
        </c:scaling>
        <c:axPos val="l"/>
        <c:tickLblPos val="nextTo"/>
        <c:crossAx val="61868672"/>
        <c:crosses val="autoZero"/>
        <c:auto val="1"/>
        <c:lblAlgn val="ctr"/>
        <c:lblOffset val="100"/>
      </c:catAx>
      <c:valAx>
        <c:axId val="61868672"/>
        <c:scaling>
          <c:orientation val="minMax"/>
        </c:scaling>
        <c:axPos val="b"/>
        <c:majorGridlines/>
        <c:numFmt formatCode="General" sourceLinked="1"/>
        <c:tickLblPos val="nextTo"/>
        <c:crossAx val="6186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2525.5</c:v>
                </c:pt>
                <c:pt idx="1">
                  <c:v>2959.5</c:v>
                </c:pt>
              </c:numCache>
            </c:numRef>
          </c:val>
        </c:ser>
        <c:shape val="cylinder"/>
        <c:axId val="78748288"/>
        <c:axId val="78750080"/>
        <c:axId val="0"/>
      </c:bar3DChart>
      <c:catAx>
        <c:axId val="78748288"/>
        <c:scaling>
          <c:orientation val="minMax"/>
        </c:scaling>
        <c:axPos val="b"/>
        <c:tickLblPos val="nextTo"/>
        <c:crossAx val="78750080"/>
        <c:crosses val="autoZero"/>
        <c:auto val="1"/>
        <c:lblAlgn val="ctr"/>
        <c:lblOffset val="100"/>
      </c:catAx>
      <c:valAx>
        <c:axId val="78750080"/>
        <c:scaling>
          <c:orientation val="minMax"/>
        </c:scaling>
        <c:axPos val="l"/>
        <c:majorGridlines/>
        <c:numFmt formatCode="General" sourceLinked="1"/>
        <c:tickLblPos val="nextTo"/>
        <c:crossAx val="7874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EFAADD-37B5-45E1-B42B-1BCB09559BEA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smtClean="0"/>
              <a:t>Троицкое сельское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ФИНАНСОВО-ЭКОНОМИЧЕСКИЙ СЕКТОР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071546"/>
            <a:ext cx="2433638" cy="1562104"/>
          </a:xfrm>
        </p:spPr>
        <p:txBody>
          <a:bodyPr/>
          <a:lstStyle/>
          <a:p>
            <a:pPr algn="ctr"/>
            <a:r>
              <a:rPr lang="ru-RU" sz="4000" dirty="0" smtClean="0"/>
              <a:t>За 2015 год: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Составлено </a:t>
            </a:r>
            <a:r>
              <a:rPr lang="ru-RU" sz="3200" b="1" i="1" dirty="0" smtClean="0"/>
              <a:t>154 </a:t>
            </a:r>
            <a:r>
              <a:rPr lang="ru-RU" sz="3200" dirty="0" smtClean="0"/>
              <a:t>уведомления по уточнению платежей</a:t>
            </a:r>
          </a:p>
          <a:p>
            <a:r>
              <a:rPr lang="ru-RU" sz="3200" dirty="0" smtClean="0"/>
              <a:t>Оформлены </a:t>
            </a:r>
            <a:r>
              <a:rPr lang="ru-RU" sz="3200" b="1" i="1" dirty="0" smtClean="0"/>
              <a:t>15</a:t>
            </a:r>
            <a:r>
              <a:rPr lang="ru-RU" sz="3200" dirty="0" smtClean="0"/>
              <a:t> заявок на возврат </a:t>
            </a:r>
          </a:p>
          <a:p>
            <a:r>
              <a:rPr lang="ru-RU" sz="3200" dirty="0" smtClean="0"/>
              <a:t>Внесено </a:t>
            </a:r>
            <a:r>
              <a:rPr lang="ru-RU" sz="3200" b="1" i="1" dirty="0" smtClean="0"/>
              <a:t>23</a:t>
            </a:r>
            <a:r>
              <a:rPr lang="ru-RU" sz="3200" dirty="0" smtClean="0"/>
              <a:t> изменения в сводную бюджетную роспись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21870" cy="12144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№42 от 08.04.2015 года «Об утверждении отчета об исполнении бюджета Троицкого сельского поселения за 1 квартал 2015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№89 от 08.07.2015 года «Об утверждении отчета об исполнении бюджета Троицкого сельского поселения за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2015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№162 от 05.10.2015 года «Об утверждении отчета об исполнении бюджета Троицкого сельского поселения за 9 месяцев 2015 года».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643998" cy="361475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7распоряжений 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11проектов постановлений Администрации поселения нормативного характера;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30 распоряжений. Регламентирующих бюджетный процесс в Троицком сельском поселении;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8 проектов решений Собрания депутатов Троицкого сельского поселения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Финансово – экономическим сектором подготовлено: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15370" cy="52863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Специалистами финансово-экономического сектора проверялись все вносимые изменения в 11 муниципальных программ Троицкого сельского поселения, действовавших в 2015 году и проверены 11 муниципальных программ Троицкого сельского поселения, которые будут действовать с 2016 года.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371"/>
          <p:cNvGraphicFramePr>
            <a:graphicFrameLocks/>
          </p:cNvGraphicFramePr>
          <p:nvPr/>
        </p:nvGraphicFramePr>
        <p:xfrm>
          <a:off x="0" y="857229"/>
          <a:ext cx="9144000" cy="5961918"/>
        </p:xfrm>
        <a:graphic>
          <a:graphicData uri="http://schemas.openxmlformats.org/drawingml/2006/table">
            <a:tbl>
              <a:tblPr/>
              <a:tblGrid>
                <a:gridCol w="2854325"/>
                <a:gridCol w="2305050"/>
                <a:gridCol w="744538"/>
                <a:gridCol w="977900"/>
                <a:gridCol w="1103312"/>
                <a:gridCol w="1158875"/>
              </a:tblGrid>
              <a:tr h="2734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муниципальных образований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Комплексная оценка (Z</a:t>
                      </a:r>
                      <a:r>
                        <a:rPr kumimoji="0" lang="ru-RU" sz="1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сокращенная за случаи несоблюдения требований бюджетного законодательства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качества управления бюджетным процессом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86,724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73,954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 73.954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734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955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Андреево-Мелентьевское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86,638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Большенеклиновское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90,406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Вареновское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Васильево-Ханжоновское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92,378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Лакедемоновское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84,558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Натальевское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89,177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Николаевское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80,748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Новобессергеневское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82,776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90,076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87,690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578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Поляковское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90,732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87,840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0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Самбекское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90,234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Синявское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84,359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729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Троицкое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84,677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64294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Комплексная оценка качества управления бюджетным процессом за 2015 год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072494" cy="58579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Рассмотрено 401 документ входящей корреспонденции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Оформлено 121 документов исходящей корреспонденций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001056" cy="361475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бюджетного процесса (АСБП)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по приказу 76н «свод реестров расходных обязательств»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Комплекс электронной отчетности и документооборота «</a:t>
            </a:r>
            <a:r>
              <a:rPr lang="ru-RU" sz="1200" dirty="0" err="1" smtClean="0"/>
              <a:t>Сбис++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Информационная система «</a:t>
            </a:r>
            <a:r>
              <a:rPr lang="ru-RU" sz="1200" dirty="0" err="1" smtClean="0"/>
              <a:t>скиф-бп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1200" dirty="0" smtClean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выполнения задач, поставленных перед финансово-экономическим сектором, используются следующие информационные системы 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86808" cy="36147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прозрачности и открытости бюджетного процесса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поселения на 2016 год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</a:t>
            </a:r>
            <a:r>
              <a:rPr lang="ru-RU" smtClean="0">
                <a:solidFill>
                  <a:schemeClr val="tx1"/>
                </a:solidFill>
              </a:rPr>
              <a:t>ЗА ВНИМАНИЕ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СЕЛЬСКОГО ПОСЕЛЕНИЯ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 СПЕЦИАЛИСТ</a:t>
            </a:r>
          </a:p>
          <a:p>
            <a:pPr algn="ctr"/>
            <a:r>
              <a:rPr lang="ru-RU" dirty="0" smtClean="0"/>
              <a:t>4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КАТЕГОРИИ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БУХГАЛТЕР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ФИНАНСОВО – ЭКОНОМИЧЕСКОГО СЕКТОРА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ИНСПЕКТОР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ВОДИТЕЛЬ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УБОРЩИК </a:t>
            </a:r>
          </a:p>
          <a:p>
            <a:pPr algn="ctr"/>
            <a:r>
              <a:rPr lang="ru-RU" dirty="0" smtClean="0"/>
              <a:t>0,5 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ЗАДАЧАМИ ФИНАНСОВОГО СЕКТОРА ЯВЛЯЮТСЯ: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effectLst/>
                <a:latin typeface="Times New Roman" pitchFamily="18" charset="0"/>
              </a:rPr>
              <a:t>Бюджет Троицкого сельского поселения на 2015 год утвержден решением Собрания депутатов Троицкого сельского поселения от 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19.12.2014г. № 85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 smtClean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 smtClean="0">
                <a:latin typeface="Times New Roman" pitchFamily="18" charset="0"/>
              </a:rPr>
              <a:t>01.01.2015г.</a:t>
            </a:r>
            <a:endParaRPr lang="ru-RU" sz="3200" b="1" i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2015 году составили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10 802,4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357158" y="2357430"/>
          <a:ext cx="850112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поселения на социальную сферу составили :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500173"/>
          <a:ext cx="8643996" cy="48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2143140"/>
                <a:gridCol w="2357453"/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1 130,1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1 031,9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288,8</a:t>
                      </a:r>
                      <a:endParaRPr lang="ru-RU" dirty="0"/>
                    </a:p>
                  </a:txBody>
                  <a:tcPr/>
                </a:tc>
              </a:tr>
              <a:tr h="8161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</a:t>
                      </a:r>
                      <a:r>
                        <a:rPr lang="ru-RU" baseline="0" dirty="0" smtClean="0"/>
                        <a:t> взимаемый в связи с применением УСН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263,3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215,2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1 685,0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1 772,8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r>
                        <a:rPr lang="ru-RU" baseline="0" dirty="0" smtClean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1 763,4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356,7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6 681,5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5 851,7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Ф.0503111</a:t>
            </a:r>
            <a:r>
              <a:rPr lang="en-US" sz="3200" dirty="0" smtClean="0"/>
              <a:t>m</a:t>
            </a:r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Реестр</a:t>
            </a:r>
            <a:r>
              <a:rPr lang="ru-RU" sz="2900" dirty="0" smtClean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№1 контракт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Сведения об</a:t>
            </a:r>
            <a:r>
              <a:rPr lang="ru-RU" sz="2900" dirty="0" smtClean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  <a:endParaRPr lang="ru-RU" sz="2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Ф.0503377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«</a:t>
            </a:r>
            <a:r>
              <a:rPr lang="en-US" sz="3400" dirty="0" err="1" smtClean="0"/>
              <a:t>oks</a:t>
            </a:r>
            <a:r>
              <a:rPr lang="ru-RU" sz="3400" dirty="0" smtClean="0"/>
              <a:t>» и «</a:t>
            </a:r>
            <a:r>
              <a:rPr lang="en-US" sz="3400" dirty="0" err="1" smtClean="0"/>
              <a:t>okb</a:t>
            </a:r>
            <a:r>
              <a:rPr lang="ru-RU" sz="3400" dirty="0" smtClean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Ф.0503074 14-МО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Форма №1 контракт «Сведения об определении</a:t>
            </a:r>
            <a:r>
              <a:rPr lang="ru-RU" sz="3400" dirty="0" smtClean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Сводка</a:t>
            </a:r>
            <a:r>
              <a:rPr lang="ru-RU" sz="3400" dirty="0" smtClean="0"/>
              <a:t> по доходам и плановым показателям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по </a:t>
            </a:r>
            <a:r>
              <a:rPr lang="ru-RU" sz="3400" dirty="0" err="1" smtClean="0"/>
              <a:t>ВУСам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</a:t>
            </a:r>
            <a:r>
              <a:rPr lang="ru-RU" sz="3400" dirty="0" smtClean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№22-ЖКХ  «Сведения о работе ЖК организаций в условиях </a:t>
            </a:r>
            <a:r>
              <a:rPr lang="ru-RU" sz="3400" dirty="0" err="1" smtClean="0"/>
              <a:t>рефрмы</a:t>
            </a:r>
            <a:endParaRPr lang="ru-RU" sz="3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940</Words>
  <Application>Microsoft Office PowerPoint</Application>
  <PresentationFormat>Экран (4:3)</PresentationFormat>
  <Paragraphs>288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ФИНАНСОВО-ЭКОНОМИЧЕСКИЙ СЕКТОР</vt:lpstr>
      <vt:lpstr>СТРУКТУРА АДМИНИСТРАЦИИ ТРОИЦКОГО СЕЛЬСКОГО ПОСЕЛЕНИЯ</vt:lpstr>
      <vt:lpstr>ОСНОВНЫМИ ЗАДАЧАМИ ФИНАНСОВОГО СЕКТОРА ЯВЛЯЮТСЯ:</vt:lpstr>
      <vt:lpstr>Слайд 4</vt:lpstr>
      <vt:lpstr>Доходы бюджета поселения в 2015 году составили  10 802,4 тыс.руб</vt:lpstr>
      <vt:lpstr>Расходы бюджета поселения на социальную сферу составили :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2015 год:</vt:lpstr>
      <vt:lpstr>Постановление о поквартальном исполнении бюджета</vt:lpstr>
      <vt:lpstr>Финансово – экономическим сектором подготовлено:</vt:lpstr>
      <vt:lpstr>Специалистами финансово-экономического сектора проверялись все вносимые изменения в 11 муниципальных программ Троицкого сельского поселения, действовавших в 2015 году и проверены 11 муниципальных программ Троицкого сельского поселения, которые будут действовать с 2016 года.                  </vt:lpstr>
      <vt:lpstr>Комплексная оценка качества управления бюджетным процессом за 2015 год</vt:lpstr>
      <vt:lpstr>Рассмотрено 401 документ входящей корреспонденции    Оформлено 121 документов исходящей корреспонденций  </vt:lpstr>
      <vt:lpstr>Для выполнения задач, поставленных перед финансово-экономическим сектором, используются следующие информационные системы </vt:lpstr>
      <vt:lpstr>Расходы бюджета поселения на 2016 год</vt:lpstr>
      <vt:lpstr>СПАСИБО ЗА ВНИМАНИЕ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2016-03-10T14:49:59Z</dcterms:created>
  <dcterms:modified xsi:type="dcterms:W3CDTF">2016-03-21T06:56:19Z</dcterms:modified>
</cp:coreProperties>
</file>