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10182,3</a:t>
                    </a:r>
                    <a:r>
                      <a:rPr lang="ru-RU" sz="1600" dirty="0"/>
                      <a:t>руб.
57,7%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2204,4тыс.руб.
50,5%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- 5584,9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01.07.2021г – 2134,4тыс.руб или 38,2%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- 160,1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01.07.2021г – 63,2тыс.руб или 39,5%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- 11572,7тыс.руб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01.07.2021г – 6151,0 </a:t>
          </a:r>
          <a:r>
            <a:rPr lang="ru-RU" dirty="0" err="1"/>
            <a:t>тыс.руб</a:t>
          </a:r>
          <a:r>
            <a:rPr lang="ru-RU" dirty="0"/>
            <a:t> или 53,1 %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- 3300,0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01.07.2021г – 1745,0 </a:t>
          </a:r>
          <a:r>
            <a:rPr lang="ru-RU" dirty="0" err="1"/>
            <a:t>тыс.руб</a:t>
          </a:r>
          <a:r>
            <a:rPr lang="ru-RU" dirty="0"/>
            <a:t> или 52,9 %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01.07.2021г – 23,1тыс.руб или 77,0 %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- 186,8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01.07.2021г – 70,4 </a:t>
          </a:r>
          <a:r>
            <a:rPr lang="ru-RU" dirty="0" err="1"/>
            <a:t>тыс.руб</a:t>
          </a:r>
          <a:r>
            <a:rPr lang="ru-RU" dirty="0"/>
            <a:t> или 37,7%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-192,2тыс.руб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01.07.2021г – 91,6 </a:t>
          </a:r>
          <a:r>
            <a:rPr lang="ru-RU" dirty="0" err="1"/>
            <a:t>тыс.руб</a:t>
          </a:r>
          <a:r>
            <a:rPr lang="ru-RU" dirty="0"/>
            <a:t> или 47,6%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- 53,5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01.07.2021г – 14,9 </a:t>
          </a:r>
          <a:r>
            <a:rPr lang="ru-RU" dirty="0" err="1"/>
            <a:t>тыс.руб</a:t>
          </a:r>
          <a:r>
            <a:rPr lang="ru-RU" dirty="0"/>
            <a:t> или 27,9%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- 2242,5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01.07.2021г – 1054,8 </a:t>
          </a:r>
          <a:r>
            <a:rPr lang="ru-RU" dirty="0" err="1"/>
            <a:t>тыс.руб</a:t>
          </a:r>
          <a:r>
            <a:rPr lang="ru-RU" dirty="0"/>
            <a:t>  или 47,0 %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- 20,4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01.07.2021г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</a:t>
          </a:r>
          <a:r>
            <a:rPr lang="ru-RU" sz="1400" b="1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dirty="0"/>
            <a:t>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-51,5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01.07.2021г – 51,4 </a:t>
          </a:r>
          <a:r>
            <a:rPr lang="ru-RU" sz="1400" dirty="0" err="1"/>
            <a:t>тыс.рублей</a:t>
          </a:r>
          <a:r>
            <a:rPr lang="ru-RU" sz="1400" dirty="0"/>
            <a:t> или 99,8%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- 5584,9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2134,4тыс.руб или 38,2%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- 160,1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63,2тыс.руб или 39,5%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- 11572,7тыс.руб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6151,0 </a:t>
          </a:r>
          <a:r>
            <a:rPr lang="ru-RU" sz="1200" kern="1200" dirty="0" err="1"/>
            <a:t>тыс.руб</a:t>
          </a:r>
          <a:r>
            <a:rPr lang="ru-RU" sz="1200" kern="1200" dirty="0"/>
            <a:t> или 53,1 %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- 3300,0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01.07.2021г – 1745,0 </a:t>
          </a:r>
          <a:r>
            <a:rPr lang="ru-RU" sz="1100" kern="1200" dirty="0" err="1"/>
            <a:t>тыс.руб</a:t>
          </a:r>
          <a:r>
            <a:rPr lang="ru-RU" sz="1100" kern="1200" dirty="0"/>
            <a:t> или 52,9 %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01.07.2021г – 23,1тыс.руб или 77,0 %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- 186,8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01.07.2021г – 70,4 </a:t>
          </a:r>
          <a:r>
            <a:rPr lang="ru-RU" sz="1100" kern="1200" dirty="0" err="1"/>
            <a:t>тыс.руб</a:t>
          </a:r>
          <a:r>
            <a:rPr lang="ru-RU" sz="1100" kern="1200" dirty="0"/>
            <a:t> или 37,7%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-192,2тыс.руб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91,6 </a:t>
          </a:r>
          <a:r>
            <a:rPr lang="ru-RU" sz="1200" kern="1200" dirty="0" err="1"/>
            <a:t>тыс.руб</a:t>
          </a:r>
          <a:r>
            <a:rPr lang="ru-RU" sz="1200" kern="1200" dirty="0"/>
            <a:t> или 47,6%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- 53,5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14,9 </a:t>
          </a:r>
          <a:r>
            <a:rPr lang="ru-RU" sz="1200" kern="1200" dirty="0" err="1"/>
            <a:t>тыс.руб</a:t>
          </a:r>
          <a:r>
            <a:rPr lang="ru-RU" sz="1200" kern="1200" dirty="0"/>
            <a:t> или 27,9%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- 2242,5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01.07.2021г – 1054,8 </a:t>
          </a:r>
          <a:r>
            <a:rPr lang="ru-RU" sz="1200" kern="1200" dirty="0" err="1"/>
            <a:t>тыс.руб</a:t>
          </a:r>
          <a:r>
            <a:rPr lang="ru-RU" sz="1200" kern="1200" dirty="0"/>
            <a:t>  или 47,0 %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- 20,4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01.07.2021г – 0 </a:t>
          </a:r>
          <a:r>
            <a:rPr lang="ru-RU" sz="1500" kern="1200" dirty="0" err="1"/>
            <a:t>тыс.руб</a:t>
          </a:r>
          <a:r>
            <a:rPr lang="ru-RU" sz="1500" kern="1200" dirty="0"/>
            <a:t> или 0%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</a:t>
          </a:r>
          <a:r>
            <a:rPr lang="ru-RU" sz="1400" b="1" kern="1200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kern="1200" dirty="0"/>
            <a:t>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-51,5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01.07.2021г – 51,4 </a:t>
          </a:r>
          <a:r>
            <a:rPr lang="ru-RU" sz="1400" kern="1200" dirty="0" err="1"/>
            <a:t>тыс.рублей</a:t>
          </a:r>
          <a:r>
            <a:rPr lang="ru-RU" sz="1400" kern="1200" dirty="0"/>
            <a:t> или 99,8%</a:t>
          </a:r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полугодие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2021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717264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21471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132287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полугодие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49294"/>
              </p:ext>
            </p:extLst>
          </p:nvPr>
        </p:nvGraphicFramePr>
        <p:xfrm>
          <a:off x="1464816" y="2263806"/>
          <a:ext cx="9010836" cy="3795405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22011,0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12386,7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2204,4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17644,9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10182,3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24246,3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11957,8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полугодие 2021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83328"/>
              </p:ext>
            </p:extLst>
          </p:nvPr>
        </p:nvGraphicFramePr>
        <p:xfrm>
          <a:off x="2567528" y="2209255"/>
          <a:ext cx="5839446" cy="4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578,9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1141,6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2599,0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1092,7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полугодие 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61431"/>
              </p:ext>
            </p:extLst>
          </p:nvPr>
        </p:nvGraphicFramePr>
        <p:xfrm>
          <a:off x="2252980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17644,9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10182,3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57,7 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8388,4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9016,1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полугодие 2021 года составили 12386,7 </a:t>
            </a:r>
            <a:r>
              <a:rPr lang="ru-RU" dirty="0" err="1"/>
              <a:t>тыс.руб</a:t>
            </a:r>
            <a:r>
              <a:rPr lang="ru-RU" dirty="0"/>
              <a:t> или 56,3%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053025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2021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2710,5 </a:t>
            </a:r>
            <a:r>
              <a:rPr lang="ru-RU" dirty="0" err="1"/>
              <a:t>тыс.руб</a:t>
            </a:r>
            <a:r>
              <a:rPr lang="ru-RU" dirty="0"/>
              <a:t> или 41,8 %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85,8 </a:t>
            </a:r>
            <a:r>
              <a:rPr lang="ru-RU" dirty="0" err="1"/>
              <a:t>тыс.руб</a:t>
            </a:r>
            <a:r>
              <a:rPr lang="ru-RU" dirty="0"/>
              <a:t> или 35,7%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1054,8 </a:t>
            </a:r>
            <a:r>
              <a:rPr lang="ru-RU" dirty="0" err="1"/>
              <a:t>тыс.руб</a:t>
            </a:r>
            <a:r>
              <a:rPr lang="ru-RU" dirty="0"/>
              <a:t> или 47,0 %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525,9 </a:t>
            </a:r>
            <a:r>
              <a:rPr lang="ru-RU" dirty="0" err="1"/>
              <a:t>тыс.руб</a:t>
            </a:r>
            <a:r>
              <a:rPr lang="ru-RU" dirty="0"/>
              <a:t> или 25,8 %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679,2 </a:t>
            </a:r>
            <a:r>
              <a:rPr lang="ru-RU" dirty="0" err="1"/>
              <a:t>тыс.руб</a:t>
            </a:r>
            <a:r>
              <a:rPr lang="ru-RU" dirty="0"/>
              <a:t> или 62,9 %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768,9 </a:t>
            </a:r>
            <a:r>
              <a:rPr lang="ru-RU" dirty="0" err="1"/>
              <a:t>тыс.руб</a:t>
            </a:r>
            <a:r>
              <a:rPr lang="ru-RU" dirty="0"/>
              <a:t> или 67,4 %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2021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91,6 </a:t>
            </a:r>
            <a:r>
              <a:rPr lang="ru-RU" dirty="0" err="1"/>
              <a:t>тыс.руб</a:t>
            </a:r>
            <a:r>
              <a:rPr lang="ru-RU" dirty="0"/>
              <a:t> или 47,6 %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23,1тыс.руб или 77,0 %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1745,0 </a:t>
            </a:r>
            <a:r>
              <a:rPr lang="ru-RU" dirty="0" err="1"/>
              <a:t>тыс.руб</a:t>
            </a:r>
            <a:r>
              <a:rPr lang="ru-RU" dirty="0"/>
              <a:t> или 52,9 %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2638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763</TotalTime>
  <Words>813</Words>
  <Application>Microsoft Office PowerPoint</Application>
  <PresentationFormat>Широкоэкранный</PresentationFormat>
  <Paragraphs>179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полугодие 2021 года</vt:lpstr>
      <vt:lpstr>Налоговые и неналоговые доходы бюджета Троицкого сельского поселения  за 1 полугодие 2021 года</vt:lpstr>
      <vt:lpstr>Безвозмездные поступления в бюджет Троицкого сельского поселения за 1 полугодие  2021 года</vt:lpstr>
      <vt:lpstr>Доходы бюджета поселения за 1 полугодие 2021 года составили 12386,7 тыс.руб или 56,3%  к годовому плану</vt:lpstr>
      <vt:lpstr>Исполнение расходов по отраслям  за 1 полугодие 2021 года</vt:lpstr>
      <vt:lpstr>ЖИЛИЩНО-КОММУНАЛЬНОЕ ХОЗЯЙСТВО</vt:lpstr>
      <vt:lpstr>Исполнение расходов по отраслям  за 1 полугодие 2021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153</cp:revision>
  <dcterms:created xsi:type="dcterms:W3CDTF">2019-09-24T05:45:18Z</dcterms:created>
  <dcterms:modified xsi:type="dcterms:W3CDTF">2021-07-08T06:49:31Z</dcterms:modified>
</cp:coreProperties>
</file>