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1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13" autoAdjust="0"/>
  </p:normalViewPr>
  <p:slideViewPr>
    <p:cSldViewPr>
      <p:cViewPr>
        <p:scale>
          <a:sx n="80" d="100"/>
          <a:sy n="80" d="100"/>
        </p:scale>
        <p:origin x="-2514" y="-7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6012.6</c:v>
                </c:pt>
                <c:pt idx="1">
                  <c:v>7815</c:v>
                </c:pt>
              </c:numCache>
            </c:numRef>
          </c:val>
        </c:ser>
        <c:shape val="cylinder"/>
        <c:axId val="80556800"/>
        <c:axId val="80558336"/>
        <c:axId val="0"/>
      </c:bar3DChart>
      <c:catAx>
        <c:axId val="80556800"/>
        <c:scaling>
          <c:orientation val="minMax"/>
        </c:scaling>
        <c:axPos val="l"/>
        <c:tickLblPos val="nextTo"/>
        <c:crossAx val="80558336"/>
        <c:crosses val="autoZero"/>
        <c:auto val="1"/>
        <c:lblAlgn val="ctr"/>
        <c:lblOffset val="100"/>
      </c:catAx>
      <c:valAx>
        <c:axId val="80558336"/>
        <c:scaling>
          <c:orientation val="minMax"/>
        </c:scaling>
        <c:axPos val="b"/>
        <c:majorGridlines/>
        <c:numFmt formatCode="General" sourceLinked="1"/>
        <c:tickLblPos val="nextTo"/>
        <c:crossAx val="805568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5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11346</c:v>
                </c:pt>
                <c:pt idx="1">
                  <c:v>13589.7</c:v>
                </c:pt>
              </c:numCache>
            </c:numRef>
          </c:val>
        </c:ser>
        <c:shape val="cylinder"/>
        <c:axId val="76224384"/>
        <c:axId val="76225920"/>
        <c:axId val="0"/>
      </c:bar3DChart>
      <c:catAx>
        <c:axId val="76224384"/>
        <c:scaling>
          <c:orientation val="minMax"/>
        </c:scaling>
        <c:axPos val="b"/>
        <c:tickLblPos val="nextTo"/>
        <c:crossAx val="76225920"/>
        <c:crosses val="autoZero"/>
        <c:auto val="1"/>
        <c:lblAlgn val="ctr"/>
        <c:lblOffset val="100"/>
      </c:catAx>
      <c:valAx>
        <c:axId val="76225920"/>
        <c:scaling>
          <c:orientation val="minMax"/>
        </c:scaling>
        <c:axPos val="l"/>
        <c:majorGridlines/>
        <c:numFmt formatCode="General" sourceLinked="1"/>
        <c:tickLblPos val="nextTo"/>
        <c:crossAx val="7622438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1EFAADD-37B5-45E1-B42B-1BCB09559BEA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1EFAADD-37B5-45E1-B42B-1BCB09559BEA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1EFAADD-37B5-45E1-B42B-1BCB09559BEA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8992" y="5357826"/>
            <a:ext cx="5472106" cy="966782"/>
          </a:xfrm>
        </p:spPr>
        <p:txBody>
          <a:bodyPr/>
          <a:lstStyle/>
          <a:p>
            <a:pPr algn="r"/>
            <a:r>
              <a:rPr lang="ru-RU" dirty="0" smtClean="0"/>
              <a:t>Троицкое сельское поселение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214422"/>
            <a:ext cx="8929718" cy="2000264"/>
          </a:xfrm>
        </p:spPr>
        <p:txBody>
          <a:bodyPr>
            <a:noAutofit/>
          </a:bodyPr>
          <a:lstStyle/>
          <a:p>
            <a:r>
              <a:rPr lang="ru-RU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ФИНАНСОВО-ЭКОНОМИЧЕСКИЙ </a:t>
            </a:r>
            <a:r>
              <a:rPr lang="ru-RU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СЕКТОР</a:t>
            </a:r>
            <a:br>
              <a:rPr lang="ru-RU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2016 год</a:t>
            </a:r>
            <a:endParaRPr lang="ru-RU" sz="4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1071546"/>
            <a:ext cx="2433638" cy="1562104"/>
          </a:xfrm>
        </p:spPr>
        <p:txBody>
          <a:bodyPr/>
          <a:lstStyle/>
          <a:p>
            <a:pPr algn="ctr"/>
            <a:r>
              <a:rPr lang="ru-RU" sz="4000" dirty="0" smtClean="0"/>
              <a:t>За 2015 год:</a:t>
            </a:r>
            <a:endParaRPr lang="ru-RU" sz="40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Составлено </a:t>
            </a:r>
            <a:r>
              <a:rPr lang="ru-RU" sz="3200" b="1" i="1" dirty="0" smtClean="0"/>
              <a:t>25</a:t>
            </a:r>
            <a:r>
              <a:rPr lang="ru-RU" sz="3200" b="1" i="1" dirty="0" smtClean="0"/>
              <a:t> </a:t>
            </a:r>
            <a:r>
              <a:rPr lang="ru-RU" sz="3200" dirty="0" smtClean="0"/>
              <a:t>уведомления по уточнению платежей</a:t>
            </a:r>
          </a:p>
          <a:p>
            <a:r>
              <a:rPr lang="ru-RU" sz="3200" dirty="0" smtClean="0"/>
              <a:t>Оформлены </a:t>
            </a:r>
            <a:r>
              <a:rPr lang="ru-RU" sz="3200" b="1" i="1" dirty="0" smtClean="0"/>
              <a:t>2</a:t>
            </a:r>
            <a:r>
              <a:rPr lang="ru-RU" sz="3200" b="1" i="1" dirty="0" smtClean="0"/>
              <a:t>5</a:t>
            </a:r>
            <a:r>
              <a:rPr lang="ru-RU" sz="3200" dirty="0" smtClean="0"/>
              <a:t> </a:t>
            </a:r>
            <a:r>
              <a:rPr lang="ru-RU" sz="3200" dirty="0" smtClean="0"/>
              <a:t>заявок на возврат </a:t>
            </a:r>
          </a:p>
          <a:p>
            <a:r>
              <a:rPr lang="ru-RU" sz="3200" dirty="0" smtClean="0"/>
              <a:t>Внесено </a:t>
            </a:r>
            <a:r>
              <a:rPr lang="ru-RU" sz="3200" b="1" i="1" dirty="0" smtClean="0"/>
              <a:t>22</a:t>
            </a:r>
            <a:r>
              <a:rPr lang="ru-RU" sz="3200" dirty="0" smtClean="0"/>
              <a:t> </a:t>
            </a:r>
            <a:r>
              <a:rPr lang="ru-RU" sz="3200" dirty="0" smtClean="0"/>
              <a:t>изменения в сводную бюджетную роспись</a:t>
            </a:r>
            <a:endParaRPr lang="ru-RU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21870" cy="121442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Постановление о поквартальном исполнении бюджета</a:t>
            </a:r>
            <a:endParaRPr lang="ru-RU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№60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от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18.04.2016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года «Об утверждении отчета об исполнении бюджета Троицкого сельского поселения за 1 квартал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2016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года»;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№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107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от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25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.07.2016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года «Об утверждении отчета об исполнении бюджета Троицкого сельского поселения за 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I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полугодие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2016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года»;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№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136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от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04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.10.2016 года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«Об утверждении отчета об исполнении бюджета Троицкого сельского поселения за 9 месяцев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2016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года».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85720" y="1357298"/>
            <a:ext cx="8643998" cy="500066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/>
              <a:t>  3 распоряжений </a:t>
            </a:r>
            <a:r>
              <a:rPr lang="ru-RU" dirty="0" smtClean="0"/>
              <a:t>Администрации Троицкого сельского поселения о выделении средств из резервного фонда;</a:t>
            </a:r>
          </a:p>
          <a:p>
            <a:pPr algn="just"/>
            <a:endParaRPr lang="ru-RU" dirty="0" smtClean="0"/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  26 проектов </a:t>
            </a:r>
            <a:r>
              <a:rPr lang="ru-RU" dirty="0" smtClean="0"/>
              <a:t>постановлений Администрации поселения нормативного характера;</a:t>
            </a:r>
          </a:p>
          <a:p>
            <a:pPr algn="just"/>
            <a:endParaRPr lang="ru-RU" dirty="0" smtClean="0"/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  3 решения </a:t>
            </a:r>
            <a:r>
              <a:rPr lang="ru-RU" dirty="0" smtClean="0"/>
              <a:t>Регламентирующих бюджетный процесс в Троицком сельском поселении;</a:t>
            </a:r>
          </a:p>
          <a:p>
            <a:pPr algn="just"/>
            <a:endParaRPr lang="ru-RU" dirty="0" smtClean="0"/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  13 </a:t>
            </a:r>
            <a:r>
              <a:rPr lang="ru-RU" dirty="0" smtClean="0"/>
              <a:t>проектов решений Собрания депутатов Троицкого сельского поселения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533400"/>
            <a:ext cx="8137555" cy="1752592"/>
          </a:xfrm>
        </p:spPr>
        <p:txBody>
          <a:bodyPr/>
          <a:lstStyle/>
          <a:p>
            <a:r>
              <a:rPr lang="ru-RU" sz="800" dirty="0" smtClean="0"/>
              <a:t>3333333222444нансово</a:t>
            </a:r>
            <a:r>
              <a:rPr lang="ru-RU" dirty="0" smtClean="0"/>
              <a:t> </a:t>
            </a:r>
            <a:r>
              <a:rPr lang="ru-RU" dirty="0" smtClean="0"/>
              <a:t>– экономическим сектором подготовлено: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596" y="0"/>
            <a:ext cx="8215370" cy="528638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Специалистами финансово-экономического сектора проверялись все вносимые изменения в </a:t>
            </a:r>
            <a:r>
              <a:rPr lang="ru-RU" dirty="0" smtClean="0">
                <a:solidFill>
                  <a:schemeClr val="tx1"/>
                </a:solidFill>
              </a:rPr>
              <a:t>12 </a:t>
            </a:r>
            <a:r>
              <a:rPr lang="ru-RU" dirty="0" smtClean="0">
                <a:solidFill>
                  <a:schemeClr val="tx1"/>
                </a:solidFill>
              </a:rPr>
              <a:t>муниципальных программ Троицкого сельского поселения, действовавших в </a:t>
            </a:r>
            <a:r>
              <a:rPr lang="ru-RU" dirty="0" smtClean="0">
                <a:solidFill>
                  <a:schemeClr val="tx1"/>
                </a:solidFill>
              </a:rPr>
              <a:t>2016 </a:t>
            </a:r>
            <a:r>
              <a:rPr lang="ru-RU" dirty="0" smtClean="0">
                <a:solidFill>
                  <a:schemeClr val="tx1"/>
                </a:solidFill>
              </a:rPr>
              <a:t>году и проверены </a:t>
            </a:r>
            <a:r>
              <a:rPr lang="ru-RU" dirty="0" smtClean="0">
                <a:solidFill>
                  <a:schemeClr val="tx1"/>
                </a:solidFill>
              </a:rPr>
              <a:t>10 </a:t>
            </a:r>
            <a:r>
              <a:rPr lang="ru-RU" dirty="0" smtClean="0">
                <a:solidFill>
                  <a:schemeClr val="tx1"/>
                </a:solidFill>
              </a:rPr>
              <a:t>муниципальных программ Троицкого сельского поселения, которые будут действовать с </a:t>
            </a:r>
            <a:r>
              <a:rPr lang="ru-RU" dirty="0" smtClean="0">
                <a:solidFill>
                  <a:schemeClr val="tx1"/>
                </a:solidFill>
              </a:rPr>
              <a:t>2017 </a:t>
            </a:r>
            <a:r>
              <a:rPr lang="ru-RU" dirty="0" smtClean="0">
                <a:solidFill>
                  <a:schemeClr val="tx1"/>
                </a:solidFill>
              </a:rPr>
              <a:t>года.                 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596" y="428604"/>
            <a:ext cx="8072494" cy="5857916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Рассмотрено </a:t>
            </a:r>
            <a:r>
              <a:rPr lang="ru-RU" dirty="0" smtClean="0">
                <a:solidFill>
                  <a:schemeClr val="tx1"/>
                </a:solidFill>
              </a:rPr>
              <a:t>345</a:t>
            </a:r>
            <a:r>
              <a:rPr lang="ru-RU" dirty="0" smtClean="0">
                <a:solidFill>
                  <a:schemeClr val="tx1"/>
                </a:solidFill>
              </a:rPr>
              <a:t> документов </a:t>
            </a:r>
            <a:r>
              <a:rPr lang="ru-RU" dirty="0" smtClean="0">
                <a:solidFill>
                  <a:schemeClr val="tx1"/>
                </a:solidFill>
              </a:rPr>
              <a:t>входящей корреспонденции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Оформлено </a:t>
            </a:r>
            <a:r>
              <a:rPr lang="ru-RU" dirty="0" smtClean="0">
                <a:solidFill>
                  <a:schemeClr val="tx1"/>
                </a:solidFill>
              </a:rPr>
              <a:t>95 </a:t>
            </a:r>
            <a:r>
              <a:rPr lang="ru-RU" dirty="0" smtClean="0">
                <a:solidFill>
                  <a:schemeClr val="tx1"/>
                </a:solidFill>
              </a:rPr>
              <a:t>документов исходящей корреспонденций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28596" y="2143116"/>
            <a:ext cx="8001056" cy="421484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1200" dirty="0" smtClean="0"/>
              <a:t>Автоматизированная информационная система бюджетного процесса (АСБП)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200" dirty="0" smtClean="0"/>
              <a:t>Программа создания и корректировки информационного фонда бухгалтерской отчетности –СКИФ-Свод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200" dirty="0" smtClean="0"/>
              <a:t>Система удаленного финансового документооборота Федерального казначейства (СУФД)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200" dirty="0" smtClean="0"/>
              <a:t>Автоматизированная информационная система «Мониторинг налоговых доходов»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200" dirty="0" smtClean="0"/>
              <a:t>Программное Обеспечение «Доп.расшифровка к месячному отчету»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200" dirty="0" smtClean="0"/>
              <a:t>Программное Обеспечение по приказу 76н «свод реестров расходных обязательств»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200" dirty="0" smtClean="0"/>
              <a:t>Комплекс электронной отчетности и документооборота «</a:t>
            </a:r>
            <a:r>
              <a:rPr lang="ru-RU" sz="1200" dirty="0" err="1" smtClean="0"/>
              <a:t>Сбис++</a:t>
            </a:r>
            <a:r>
              <a:rPr lang="ru-RU" sz="1200" dirty="0" smtClean="0"/>
              <a:t>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200" dirty="0" smtClean="0"/>
              <a:t>Автоматизированная информационная система «Прогноз»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200" dirty="0" smtClean="0"/>
              <a:t>Автоматизированная информационная система 1С-предприятие и 1С-зарплата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200" dirty="0" smtClean="0"/>
              <a:t>Информационная система «</a:t>
            </a:r>
            <a:r>
              <a:rPr lang="ru-RU" sz="1200" dirty="0" err="1" smtClean="0"/>
              <a:t>скиф-бп</a:t>
            </a:r>
            <a:r>
              <a:rPr lang="ru-RU" sz="1200" dirty="0" smtClean="0"/>
              <a:t>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200" dirty="0" smtClean="0"/>
              <a:t>-АВТОМАТИЗИРОВАННАЯ СИСТЕМА «</a:t>
            </a:r>
            <a:r>
              <a:rPr lang="ru-RU" sz="1200" dirty="0" err="1" smtClean="0"/>
              <a:t>АЦК-Финансы</a:t>
            </a:r>
            <a:r>
              <a:rPr lang="ru-RU" sz="1200" dirty="0" smtClean="0"/>
              <a:t>»,»</a:t>
            </a:r>
            <a:r>
              <a:rPr lang="ru-RU" sz="1200" dirty="0" err="1" smtClean="0"/>
              <a:t>АЦК-Планирование</a:t>
            </a:r>
            <a:r>
              <a:rPr lang="ru-RU" sz="1200" dirty="0" smtClean="0"/>
              <a:t>»</a:t>
            </a:r>
            <a:endParaRPr lang="ru-RU" sz="1200" dirty="0" smtClean="0"/>
          </a:p>
          <a:p>
            <a:pPr algn="just">
              <a:buFont typeface="Wingdings" pitchFamily="2" charset="2"/>
              <a:buChar char="§"/>
            </a:pPr>
            <a:endParaRPr lang="ru-RU" sz="1200" dirty="0" smtClean="0"/>
          </a:p>
          <a:p>
            <a:pPr>
              <a:buFont typeface="Wingdings" pitchFamily="2" charset="2"/>
              <a:buChar char="§"/>
            </a:pPr>
            <a:endParaRPr lang="ru-RU" sz="1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2" y="533400"/>
            <a:ext cx="8064530" cy="1609716"/>
          </a:xfrm>
        </p:spPr>
        <p:txBody>
          <a:bodyPr>
            <a:noAutofit/>
          </a:bodyPr>
          <a:lstStyle/>
          <a:p>
            <a:r>
              <a:rPr lang="ru-RU" sz="2800" dirty="0" smtClean="0"/>
              <a:t>Для выполнения задач, поставленных перед финансово-экономическим сектором, используются следующие информационные системы </a:t>
            </a:r>
            <a:endParaRPr lang="ru-RU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28596" y="2743200"/>
            <a:ext cx="8286808" cy="361475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1400" dirty="0" smtClean="0"/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</a:p>
          <a:p>
            <a:pPr>
              <a:buFont typeface="Wingdings" pitchFamily="2" charset="2"/>
              <a:buChar char="v"/>
            </a:pPr>
            <a:r>
              <a:rPr lang="ru-RU" sz="1400" dirty="0" smtClean="0"/>
              <a:t>Повышение эффективности бюджетной политики, в том числе за счет роста эффективности бюджетных расходов, проведения структурных реформ в социальной сфере</a:t>
            </a:r>
          </a:p>
          <a:p>
            <a:pPr>
              <a:buFont typeface="Wingdings" pitchFamily="2" charset="2"/>
              <a:buChar char="v"/>
            </a:pPr>
            <a:r>
              <a:rPr lang="ru-RU" sz="1400" dirty="0" smtClean="0"/>
              <a:t>Соответствие финансовых возможностей Троицкого сельского поселения ключевым направлениям развития</a:t>
            </a:r>
          </a:p>
          <a:p>
            <a:pPr>
              <a:buFont typeface="Wingdings" pitchFamily="2" charset="2"/>
              <a:buChar char="v"/>
            </a:pPr>
            <a:r>
              <a:rPr lang="ru-RU" sz="1400" dirty="0" smtClean="0"/>
              <a:t>Повышение роли бюджетной политики для поддержки экономического роста</a:t>
            </a:r>
          </a:p>
          <a:p>
            <a:pPr>
              <a:buFont typeface="Wingdings" pitchFamily="2" charset="2"/>
              <a:buChar char="v"/>
            </a:pPr>
            <a:r>
              <a:rPr lang="ru-RU" sz="1400" dirty="0" smtClean="0"/>
              <a:t>Повышение прозрачности и открытости бюджетного процесса</a:t>
            </a:r>
            <a:endParaRPr lang="ru-RU" sz="1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Расходы бюджета поселения на 2016 год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27966" cy="612935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СПАСИБО </a:t>
            </a:r>
            <a:r>
              <a:rPr lang="ru-RU" smtClean="0">
                <a:solidFill>
                  <a:schemeClr val="tx1"/>
                </a:solidFill>
              </a:rPr>
              <a:t>ЗА ВНИМАНИЕ</a:t>
            </a:r>
            <a:br>
              <a:rPr lang="ru-RU" smtClean="0">
                <a:solidFill>
                  <a:schemeClr val="tx1"/>
                </a:solidFill>
              </a:rPr>
            </a:br>
            <a:r>
              <a:rPr lang="ru-RU" smtClean="0">
                <a:solidFill>
                  <a:schemeClr val="tx1"/>
                </a:solidFill>
              </a:rPr>
              <a:t/>
            </a:r>
            <a:br>
              <a:rPr lang="ru-RU" smtClean="0">
                <a:solidFill>
                  <a:schemeClr val="tx1"/>
                </a:solidFill>
              </a:rPr>
            </a:br>
            <a:r>
              <a:rPr lang="ru-RU" smtClean="0">
                <a:solidFill>
                  <a:schemeClr val="tx1"/>
                </a:solidFill>
              </a:rPr>
              <a:t/>
            </a:r>
            <a:br>
              <a:rPr lang="ru-RU" smtClean="0">
                <a:solidFill>
                  <a:schemeClr val="tx1"/>
                </a:solidFill>
              </a:rPr>
            </a:br>
            <a:r>
              <a:rPr lang="ru-RU" smtClean="0">
                <a:solidFill>
                  <a:schemeClr val="tx1"/>
                </a:solidFill>
              </a:rPr>
              <a:t/>
            </a:r>
            <a:br>
              <a:rPr lang="ru-RU" smtClean="0">
                <a:solidFill>
                  <a:schemeClr val="tx1"/>
                </a:solidFill>
              </a:rPr>
            </a:br>
            <a:r>
              <a:rPr lang="ru-RU" smtClean="0">
                <a:solidFill>
                  <a:schemeClr val="tx1"/>
                </a:solidFill>
              </a:rPr>
              <a:t/>
            </a:r>
            <a:br>
              <a:rPr lang="ru-RU" smtClean="0">
                <a:solidFill>
                  <a:schemeClr val="tx1"/>
                </a:solidFill>
              </a:rPr>
            </a:br>
            <a:r>
              <a:rPr lang="ru-RU" smtClean="0">
                <a:solidFill>
                  <a:schemeClr val="tx1"/>
                </a:solidFill>
              </a:rPr>
              <a:t/>
            </a:r>
            <a:br>
              <a:rPr lang="ru-RU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142852"/>
            <a:ext cx="8643998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АДМИНИСТРАЦИИ ТРОИЦКОГО СЕЛЬСКОГО ПОСЕЛЕНИЯ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85984" y="1500174"/>
            <a:ext cx="442915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ГЛАВА СЕЛЬСКОГО ПОСЕЛЕНИЯ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1643042" y="2357430"/>
            <a:ext cx="100013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3571868" y="2643182"/>
            <a:ext cx="71438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5180017" y="2892421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6572264" y="2428868"/>
            <a:ext cx="64294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357158" y="3000372"/>
            <a:ext cx="200026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ВЕДУЩИЙ СПЕЦИАЛИСТ</a:t>
            </a:r>
          </a:p>
          <a:p>
            <a:pPr algn="ctr"/>
            <a:r>
              <a:rPr lang="ru-RU" dirty="0" smtClean="0"/>
              <a:t>4 ЕДИНИЦЫ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500298" y="3357562"/>
            <a:ext cx="2000264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СПЕЦИАЛИСТ 1 КАТЕГОРИИ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43438" y="3500438"/>
            <a:ext cx="1714512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ГЛАВНЫЙ БУХГАЛТЕР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572264" y="3214686"/>
            <a:ext cx="2286016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НАЧАЛЬНИК ФИНАНСОВО – ЭКОНОМИЧЕСКОГО СЕКТОРА</a:t>
            </a:r>
            <a:endParaRPr lang="ru-RU" dirty="0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10800000">
            <a:off x="428596" y="1857364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-1177965" y="3393281"/>
            <a:ext cx="307104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57158" y="4929198"/>
            <a:ext cx="44291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5400000">
            <a:off x="1500960" y="514271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rot="5400000">
            <a:off x="4572794" y="514271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Скругленный прямоугольник 53"/>
          <p:cNvSpPr/>
          <p:nvPr/>
        </p:nvSpPr>
        <p:spPr>
          <a:xfrm>
            <a:off x="428596" y="5500702"/>
            <a:ext cx="271464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ИНСПЕКТОР</a:t>
            </a:r>
            <a:endParaRPr lang="ru-RU" dirty="0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3428992" y="5500702"/>
            <a:ext cx="2286016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ВОДИТЕЛЬ</a:t>
            </a:r>
            <a:endParaRPr lang="ru-RU" dirty="0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6143636" y="5500702"/>
            <a:ext cx="235745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УБОРЩИК </a:t>
            </a:r>
          </a:p>
          <a:p>
            <a:pPr algn="ctr"/>
            <a:r>
              <a:rPr lang="ru-RU" dirty="0" smtClean="0"/>
              <a:t>0,5 ЕДИНИЦЫ</a:t>
            </a:r>
            <a:endParaRPr lang="ru-RU" dirty="0"/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4786314" y="4929198"/>
            <a:ext cx="250033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 rot="5400000">
            <a:off x="7072330" y="514351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28600"/>
            <a:ext cx="8715436" cy="9143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ОСНОВНЫМИ ЗАДАЧАМИ ФИНАНСОВОГО СЕКТОРА ЯВЛЯЮТСЯ: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</a:rPr>
              <a:t>- обеспечение проведения и реализации единой финансовой и бюджетной политики в Троицком сельском поселении; 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</a:rPr>
              <a:t>- формирование проектов бюджета Троицкого сельского поселения и прогноза бюджета Троицкого сельского поселения; 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</a:rPr>
              <a:t>- организация исполнения бюджета Троицкого сельского поселения;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</a:rPr>
              <a:t>- ведение бюджетного учета и формирование отчетности об исполнении бюджета Троицкого сельского поселения и консолидированного бюджета Троицкого сельского поселения;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</a:rPr>
              <a:t>- осуществление финансового контроля в пределах установленной компетенции;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</a:rPr>
              <a:t>- совершенствование организации бюджетного процесса в Троицком сельском поселении;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</a:rPr>
              <a:t>- осуществляет разработку проектов программ, а также прогноза социально-экономического развития Троицкого сельского поселения; 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</a:rPr>
              <a:t>- организация размещения заказов, разработка прогнозов и планов проведения закупок; формирование материалов для заключения контрактов (договоров) и контроля за сроками выполнения договорных обязательств;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</a:rPr>
              <a:t>- проведение и разработка документации для координационного совета Троицкого сельского поселения.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428604"/>
            <a:ext cx="842968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ru-RU" sz="3200" b="1" dirty="0" smtClean="0">
                <a:effectLst/>
                <a:latin typeface="Times New Roman" pitchFamily="18" charset="0"/>
              </a:rPr>
              <a:t>Бюджет Троицкого сельского поселения на </a:t>
            </a:r>
            <a:r>
              <a:rPr lang="ru-RU" sz="3200" b="1" dirty="0" smtClean="0">
                <a:effectLst/>
                <a:latin typeface="Times New Roman" pitchFamily="18" charset="0"/>
              </a:rPr>
              <a:t>2016 </a:t>
            </a:r>
            <a:r>
              <a:rPr lang="ru-RU" sz="3200" b="1" dirty="0" smtClean="0">
                <a:effectLst/>
                <a:latin typeface="Times New Roman" pitchFamily="18" charset="0"/>
              </a:rPr>
              <a:t>год утвержден решением Собрания депутатов Троицкого сельского поселения от </a:t>
            </a:r>
            <a:r>
              <a:rPr lang="ru-RU" sz="3200" b="1" i="1" u="sng" dirty="0" smtClean="0">
                <a:latin typeface="Times New Roman" pitchFamily="18" charset="0"/>
              </a:rPr>
              <a:t>25</a:t>
            </a:r>
            <a:r>
              <a:rPr lang="ru-RU" sz="3200" b="1" i="1" u="sng" dirty="0" smtClean="0">
                <a:effectLst/>
                <a:latin typeface="Times New Roman" pitchFamily="18" charset="0"/>
              </a:rPr>
              <a:t>.12.2015г</a:t>
            </a:r>
            <a:r>
              <a:rPr lang="ru-RU" sz="3200" b="1" i="1" u="sng" dirty="0" smtClean="0">
                <a:effectLst/>
                <a:latin typeface="Times New Roman" pitchFamily="18" charset="0"/>
              </a:rPr>
              <a:t>. № </a:t>
            </a:r>
            <a:r>
              <a:rPr lang="ru-RU" sz="3200" b="1" i="1" u="sng" dirty="0" smtClean="0">
                <a:latin typeface="Times New Roman" pitchFamily="18" charset="0"/>
              </a:rPr>
              <a:t>136</a:t>
            </a:r>
            <a:r>
              <a:rPr lang="ru-RU" sz="3200" b="1" i="1" dirty="0" smtClean="0">
                <a:effectLst/>
                <a:latin typeface="Times New Roman" pitchFamily="18" charset="0"/>
              </a:rPr>
              <a:t>.</a:t>
            </a:r>
            <a:endParaRPr 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828836"/>
            <a:ext cx="828680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ru-RU" sz="3200" b="1" dirty="0" smtClean="0">
                <a:latin typeface="Times New Roman" pitchFamily="18" charset="0"/>
              </a:rPr>
              <a:t>Бюджетные росписи до муниципальных учреждений культуры </a:t>
            </a:r>
            <a:r>
              <a:rPr lang="ru-RU" sz="3200" b="1" dirty="0" smtClean="0">
                <a:effectLst/>
                <a:latin typeface="Times New Roman" pitchFamily="18" charset="0"/>
              </a:rPr>
              <a:t>Троицкого </a:t>
            </a:r>
            <a:r>
              <a:rPr lang="ru-RU" sz="3200" b="1" dirty="0" smtClean="0">
                <a:latin typeface="Times New Roman" pitchFamily="18" charset="0"/>
              </a:rPr>
              <a:t>сельского поселения доведены до </a:t>
            </a:r>
            <a:r>
              <a:rPr lang="ru-RU" sz="3200" b="1" i="1" u="sng" dirty="0" smtClean="0">
                <a:latin typeface="Times New Roman" pitchFamily="18" charset="0"/>
              </a:rPr>
              <a:t>01.01.2016г</a:t>
            </a:r>
            <a:r>
              <a:rPr lang="ru-RU" sz="3200" b="1" i="1" u="sng" dirty="0" smtClean="0">
                <a:latin typeface="Times New Roman" pitchFamily="18" charset="0"/>
              </a:rPr>
              <a:t>.</a:t>
            </a:r>
            <a:endParaRPr lang="ru-RU" sz="3200" b="1" i="1" u="sng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184311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Доходы бюджета поселения в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году составили 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13827,6тыс.руб</a:t>
            </a:r>
            <a:endParaRPr lang="ru-RU" sz="4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quarter" idx="4294967295"/>
          </p:nvPr>
        </p:nvGraphicFramePr>
        <p:xfrm>
          <a:off x="357158" y="2357430"/>
          <a:ext cx="8501122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Расходы бюджета поселения на социальную сферу составили :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14282" y="2214554"/>
          <a:ext cx="8715436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8929718" cy="9143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Поступления налогов в бюджет поселения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1" y="1500173"/>
          <a:ext cx="8643996" cy="4896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3"/>
                <a:gridCol w="2143140"/>
                <a:gridCol w="2357453"/>
              </a:tblGrid>
              <a:tr h="4933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2015 </a:t>
                      </a:r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2016 </a:t>
                      </a:r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</a:tr>
              <a:tr h="6265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 доходы физ.лиц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1031,9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1233,9</a:t>
                      </a:r>
                      <a:endParaRPr lang="ru-RU" dirty="0"/>
                    </a:p>
                  </a:txBody>
                  <a:tcPr/>
                </a:tc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 smtClean="0"/>
                        <a:t>Акцизы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1288,8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1792,5</a:t>
                      </a:r>
                      <a:endParaRPr lang="ru-RU" dirty="0"/>
                    </a:p>
                  </a:txBody>
                  <a:tcPr/>
                </a:tc>
              </a:tr>
              <a:tr h="816156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Налог,</a:t>
                      </a:r>
                      <a:r>
                        <a:rPr lang="ru-RU" baseline="0" dirty="0" smtClean="0"/>
                        <a:t> взимаемый в связи с применением УСН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263,3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 smtClean="0"/>
                        <a:t>ЕСН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139,0</a:t>
                      </a:r>
                      <a:endParaRPr lang="ru-RU" dirty="0"/>
                    </a:p>
                  </a:txBody>
                  <a:tcPr/>
                </a:tc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 имущество физ.лиц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215,2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264,7</a:t>
                      </a:r>
                      <a:endParaRPr lang="ru-RU" dirty="0"/>
                    </a:p>
                  </a:txBody>
                  <a:tcPr/>
                </a:tc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 smtClean="0"/>
                        <a:t>Земельный налог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1772,8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2312,6</a:t>
                      </a:r>
                      <a:endParaRPr lang="ru-RU" dirty="0"/>
                    </a:p>
                  </a:txBody>
                  <a:tcPr/>
                </a:tc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Прочие</a:t>
                      </a:r>
                      <a:r>
                        <a:rPr lang="ru-RU" baseline="0" dirty="0" smtClean="0"/>
                        <a:t> налоги и сборы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356,7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270,0</a:t>
                      </a:r>
                      <a:endParaRPr lang="ru-RU" dirty="0"/>
                    </a:p>
                  </a:txBody>
                  <a:tcPr/>
                </a:tc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 smtClean="0"/>
                        <a:t>Безвозмездные поступления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5851,7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7815,0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Годовая отчетность</a:t>
            </a:r>
            <a:endParaRPr lang="ru-RU" sz="5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42910" y="2357430"/>
            <a:ext cx="2428892" cy="4143404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sz="3200" dirty="0" smtClean="0"/>
              <a:t>Ф.0503110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Ф.0503111</a:t>
            </a:r>
            <a:r>
              <a:rPr lang="en-US" sz="3200" dirty="0" smtClean="0"/>
              <a:t>m</a:t>
            </a:r>
            <a:endParaRPr lang="ru-RU" sz="3200" dirty="0" smtClean="0"/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Ф.0503321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Ф.0503125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Ф.0503317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Ф.0503320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Ф.0503359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Ф.0503360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Ф.0503361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Ф.0503364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Ф.0503368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Ф.0503371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Ф.0503377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71472" y="1643050"/>
            <a:ext cx="242889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Бюджетная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86116" y="1643050"/>
            <a:ext cx="257176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Бухгалтерская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15074" y="1643050"/>
            <a:ext cx="2500330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Аналитическая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1928794" y="1000108"/>
            <a:ext cx="50006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000496" y="1000108"/>
            <a:ext cx="107157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7215206" y="1000108"/>
            <a:ext cx="50006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8"/>
          <p:cNvSpPr txBox="1">
            <a:spLocks/>
          </p:cNvSpPr>
          <p:nvPr/>
        </p:nvSpPr>
        <p:spPr>
          <a:xfrm>
            <a:off x="3357554" y="2357430"/>
            <a:ext cx="2428892" cy="3214710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Ф.721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Ф.730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Ф.737с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Ф.737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737z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768d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768z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769z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0503323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8"/>
          <p:cNvSpPr txBox="1">
            <a:spLocks/>
          </p:cNvSpPr>
          <p:nvPr/>
        </p:nvSpPr>
        <p:spPr>
          <a:xfrm>
            <a:off x="6143636" y="2357430"/>
            <a:ext cx="3000364" cy="4143404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2900" baseline="0" dirty="0" smtClean="0"/>
              <a:t>Реестр</a:t>
            </a:r>
            <a:r>
              <a:rPr lang="ru-RU" sz="2900" dirty="0" smtClean="0"/>
              <a:t> расходных обязательств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Мониторинг</a:t>
            </a:r>
            <a:r>
              <a:rPr kumimoji="0" lang="ru-RU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местных бюджетов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2900" baseline="0" dirty="0" smtClean="0"/>
              <a:t>Форма №1 контракт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Форма №3 – </a:t>
            </a:r>
            <a:r>
              <a:rPr kumimoji="0" lang="ru-RU" sz="29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информ</a:t>
            </a:r>
            <a:endParaRPr kumimoji="0" lang="ru-RU" sz="29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2900" baseline="0" dirty="0" smtClean="0"/>
              <a:t>Форма №4 - ТЭР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Форма №1 - МБ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2900" baseline="0" dirty="0" smtClean="0"/>
              <a:t>Сведения об</a:t>
            </a:r>
            <a:r>
              <a:rPr lang="ru-RU" sz="2900" dirty="0" smtClean="0"/>
              <a:t> исполнении бюджета муниципального образования</a:t>
            </a:r>
            <a:endParaRPr kumimoji="0" lang="ru-RU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Autofit/>
          </a:bodyPr>
          <a:lstStyle/>
          <a:p>
            <a:r>
              <a:rPr lang="ru-RU" sz="29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Ежемесячная/ежеквартальная отчетность</a:t>
            </a:r>
            <a:endParaRPr lang="ru-RU" sz="29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42910" y="2357430"/>
            <a:ext cx="2428892" cy="4143404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sz="1700" dirty="0" smtClean="0"/>
              <a:t>Ф.0503384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 smtClean="0"/>
              <a:t>Ф.0503125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 smtClean="0"/>
              <a:t>Ф.0503317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 smtClean="0"/>
              <a:t>Ф.0503361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 smtClean="0"/>
              <a:t>Ф.0503377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 smtClean="0"/>
              <a:t>Ф.0503387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 smtClean="0"/>
              <a:t>Ф.0503364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 smtClean="0"/>
              <a:t>Ф.0503360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 smtClean="0"/>
              <a:t>Дополнительная расшифровка ф.№1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 smtClean="0"/>
              <a:t>Дополнительная расшифровка ф.№2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 smtClean="0"/>
              <a:t>Сведения о программах ф.№3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 smtClean="0"/>
              <a:t>Справка о ДТ и КТ МБУК ф. №6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 smtClean="0"/>
              <a:t>Расшифровка прочих расходов</a:t>
            </a:r>
          </a:p>
          <a:p>
            <a:pPr>
              <a:buFont typeface="Wingdings" pitchFamily="2" charset="2"/>
              <a:buChar char="q"/>
            </a:pP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71472" y="1643050"/>
            <a:ext cx="2428892" cy="7143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Бюджетная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86116" y="1643050"/>
            <a:ext cx="2571768" cy="7143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Бухгалтерская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15074" y="1643050"/>
            <a:ext cx="2500330" cy="7143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Аналитическая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1928794" y="1000108"/>
            <a:ext cx="500066" cy="500066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000496" y="1000108"/>
            <a:ext cx="1071570" cy="571504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7215206" y="1000108"/>
            <a:ext cx="500066" cy="500066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8"/>
          <p:cNvSpPr txBox="1">
            <a:spLocks/>
          </p:cNvSpPr>
          <p:nvPr/>
        </p:nvSpPr>
        <p:spPr>
          <a:xfrm>
            <a:off x="3357554" y="2357430"/>
            <a:ext cx="2357454" cy="1285884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Ф.737с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7d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Ф.737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79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79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8"/>
          <p:cNvSpPr txBox="1">
            <a:spLocks/>
          </p:cNvSpPr>
          <p:nvPr/>
        </p:nvSpPr>
        <p:spPr>
          <a:xfrm>
            <a:off x="5000628" y="2357430"/>
            <a:ext cx="4143372" cy="4143404"/>
          </a:xfrm>
          <a:prstGeom prst="rect">
            <a:avLst/>
          </a:prstGeom>
        </p:spPr>
        <p:txBody>
          <a:bodyPr vert="horz">
            <a:normAutofit fontScale="325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 smtClean="0"/>
              <a:t>Сведения «</a:t>
            </a:r>
            <a:r>
              <a:rPr lang="en-US" sz="3400" dirty="0" err="1" smtClean="0"/>
              <a:t>oks</a:t>
            </a:r>
            <a:r>
              <a:rPr lang="ru-RU" sz="3400" dirty="0" smtClean="0"/>
              <a:t>» и «</a:t>
            </a:r>
            <a:r>
              <a:rPr lang="en-US" sz="3400" dirty="0" err="1" smtClean="0"/>
              <a:t>okb</a:t>
            </a:r>
            <a:r>
              <a:rPr lang="ru-RU" sz="3400" dirty="0" smtClean="0"/>
              <a:t>»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 smtClean="0"/>
              <a:t>Ф.0503074 14-МО</a:t>
            </a:r>
            <a:endParaRPr kumimoji="0" lang="ru-RU" sz="3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 smtClean="0"/>
              <a:t>Форма №1 контракт «Сведения об определении</a:t>
            </a:r>
            <a:r>
              <a:rPr lang="ru-RU" sz="3400" dirty="0" smtClean="0"/>
              <a:t> поставщиков (подрядчиков, исполнителей) для обеспечения государственных  и муниципальных нужд</a:t>
            </a:r>
            <a:endParaRPr lang="ru-RU" sz="3400" baseline="0" dirty="0" smtClean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 smtClean="0"/>
              <a:t>Оценка ожидаемого исполнения бюджета</a:t>
            </a:r>
            <a:endParaRPr kumimoji="0" lang="ru-RU" sz="3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 smtClean="0"/>
              <a:t>Сводка</a:t>
            </a:r>
            <a:r>
              <a:rPr lang="ru-RU" sz="3400" dirty="0" smtClean="0"/>
              <a:t> по доходам и плановым показателям</a:t>
            </a:r>
            <a:endParaRPr lang="ru-RU" sz="3400" baseline="0" dirty="0" smtClean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 smtClean="0"/>
              <a:t>Отчет по </a:t>
            </a:r>
            <a:r>
              <a:rPr lang="ru-RU" sz="3400" dirty="0" err="1" smtClean="0"/>
              <a:t>ВУСам</a:t>
            </a:r>
            <a:endParaRPr kumimoji="0" lang="ru-RU" sz="3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Прогноз налоговых и неналоговых доходов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 smtClean="0"/>
              <a:t>Отчет</a:t>
            </a:r>
            <a:r>
              <a:rPr lang="ru-RU" sz="3400" dirty="0" smtClean="0"/>
              <a:t> по недоимке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Отчет</a:t>
            </a:r>
            <a:r>
              <a:rPr kumimoji="0" lang="ru-RU" sz="3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по </a:t>
            </a:r>
            <a:r>
              <a:rPr kumimoji="0" lang="ru-RU" sz="3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исп.дох.части</a:t>
            </a:r>
            <a:r>
              <a:rPr kumimoji="0" lang="ru-RU" sz="3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 сокр. Недоимки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 smtClean="0"/>
              <a:t>Отчет по  динамике долговых обязательств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Анализ исполнения доходов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 smtClean="0"/>
              <a:t>Отчет по исполнению доходов и администрированию налогов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Сведения объемах потребления ТЭР и задолженности организаций, </a:t>
            </a:r>
            <a:r>
              <a:rPr kumimoji="0" lang="ru-RU" sz="3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ыинансируемых</a:t>
            </a:r>
            <a:r>
              <a:rPr kumimoji="0" lang="ru-RU" sz="3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за счет бюджета поселения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 smtClean="0"/>
              <a:t>Отчет о закупках для муниципальных нужд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Отчет по закупкам УСМП и СОНКО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 smtClean="0"/>
              <a:t>Сведения №22-ЖКХ  «Сведения о работе ЖК организаций в условиях </a:t>
            </a:r>
            <a:r>
              <a:rPr lang="ru-RU" sz="3400" dirty="0" err="1" smtClean="0"/>
              <a:t>рефрмы</a:t>
            </a:r>
            <a:endParaRPr lang="ru-RU" sz="3400" dirty="0" smtClean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Сведения об освоении денежных средств, направленных на обеспечение пожарной безопасности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29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29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386</TotalTime>
  <Words>858</Words>
  <Application>Microsoft Office PowerPoint</Application>
  <PresentationFormat>Экран (4:3)</PresentationFormat>
  <Paragraphs>179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Официальная</vt:lpstr>
      <vt:lpstr>ФИНАНСОВО-ЭКОНОМИЧЕСКИЙ СЕКТОР за 2016 год</vt:lpstr>
      <vt:lpstr>СТРУКТУРА АДМИНИСТРАЦИИ ТРОИЦКОГО СЕЛЬСКОГО ПОСЕЛЕНИЯ</vt:lpstr>
      <vt:lpstr>ОСНОВНЫМИ ЗАДАЧАМИ ФИНАНСОВОГО СЕКТОРА ЯВЛЯЮТСЯ:</vt:lpstr>
      <vt:lpstr>Слайд 4</vt:lpstr>
      <vt:lpstr>Доходы бюджета поселения в 2016 году составили  13827,6тыс.руб</vt:lpstr>
      <vt:lpstr>Расходы бюджета поселения на социальную сферу составили :</vt:lpstr>
      <vt:lpstr>Поступления налогов в бюджет поселения</vt:lpstr>
      <vt:lpstr>Годовая отчетность</vt:lpstr>
      <vt:lpstr>Ежемесячная/ежеквартальная отчетность</vt:lpstr>
      <vt:lpstr>За 2015 год:</vt:lpstr>
      <vt:lpstr>Постановление о поквартальном исполнении бюджета</vt:lpstr>
      <vt:lpstr>3333333222444нансово – экономическим сектором подготовлено:</vt:lpstr>
      <vt:lpstr>Специалистами финансово-экономического сектора проверялись все вносимые изменения в 12 муниципальных программ Троицкого сельского поселения, действовавших в 2016 году и проверены 10 муниципальных программ Троицкого сельского поселения, которые будут действовать с 2017 года.                  </vt:lpstr>
      <vt:lpstr>Рассмотрено 345 документов входящей корреспонденции    Оформлено 95 документов исходящей корреспонденций  </vt:lpstr>
      <vt:lpstr>Для выполнения задач, поставленных перед финансово-экономическим сектором, используются следующие информационные системы </vt:lpstr>
      <vt:lpstr>Расходы бюджета поселения на 2016 год</vt:lpstr>
      <vt:lpstr>СПАСИБО ЗА ВНИМАНИЕ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53</cp:revision>
  <dcterms:created xsi:type="dcterms:W3CDTF">2016-03-10T14:49:59Z</dcterms:created>
  <dcterms:modified xsi:type="dcterms:W3CDTF">2017-02-03T10:22:40Z</dcterms:modified>
</cp:coreProperties>
</file>